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62" r:id="rId3"/>
    <p:sldId id="267" r:id="rId4"/>
    <p:sldId id="271" r:id="rId5"/>
    <p:sldId id="266" r:id="rId6"/>
    <p:sldId id="263" r:id="rId7"/>
    <p:sldId id="265" r:id="rId8"/>
    <p:sldId id="264" r:id="rId9"/>
    <p:sldId id="268" r:id="rId10"/>
    <p:sldId id="269" r:id="rId11"/>
    <p:sldId id="270" r:id="rId12"/>
    <p:sldId id="280" r:id="rId13"/>
    <p:sldId id="281" r:id="rId14"/>
    <p:sldId id="285" r:id="rId15"/>
    <p:sldId id="282" r:id="rId16"/>
    <p:sldId id="283" r:id="rId17"/>
    <p:sldId id="286" r:id="rId18"/>
    <p:sldId id="284" r:id="rId19"/>
    <p:sldId id="287" r:id="rId20"/>
    <p:sldId id="290" r:id="rId21"/>
    <p:sldId id="288" r:id="rId22"/>
    <p:sldId id="289" r:id="rId23"/>
    <p:sldId id="295" r:id="rId24"/>
    <p:sldId id="292" r:id="rId25"/>
    <p:sldId id="294" r:id="rId26"/>
    <p:sldId id="293" r:id="rId27"/>
    <p:sldId id="291" r:id="rId28"/>
    <p:sldId id="296" r:id="rId29"/>
    <p:sldId id="297" r:id="rId30"/>
    <p:sldId id="272" r:id="rId31"/>
    <p:sldId id="260" r:id="rId32"/>
    <p:sldId id="261" r:id="rId33"/>
    <p:sldId id="257" r:id="rId34"/>
    <p:sldId id="299" r:id="rId35"/>
    <p:sldId id="258" r:id="rId36"/>
    <p:sldId id="298" r:id="rId37"/>
    <p:sldId id="308" r:id="rId38"/>
    <p:sldId id="302" r:id="rId39"/>
    <p:sldId id="300" r:id="rId40"/>
    <p:sldId id="312" r:id="rId41"/>
    <p:sldId id="313" r:id="rId42"/>
    <p:sldId id="301" r:id="rId43"/>
    <p:sldId id="310" r:id="rId44"/>
    <p:sldId id="311" r:id="rId45"/>
    <p:sldId id="315" r:id="rId46"/>
    <p:sldId id="316" r:id="rId47"/>
    <p:sldId id="317" r:id="rId48"/>
    <p:sldId id="259" r:id="rId49"/>
    <p:sldId id="273" r:id="rId50"/>
    <p:sldId id="274" r:id="rId51"/>
    <p:sldId id="314" r:id="rId52"/>
    <p:sldId id="276" r:id="rId53"/>
    <p:sldId id="277" r:id="rId54"/>
    <p:sldId id="309" r:id="rId55"/>
    <p:sldId id="275" r:id="rId56"/>
    <p:sldId id="279" r:id="rId57"/>
    <p:sldId id="304" r:id="rId58"/>
    <p:sldId id="305" r:id="rId59"/>
    <p:sldId id="306" r:id="rId60"/>
    <p:sldId id="30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14" autoAdjust="0"/>
  </p:normalViewPr>
  <p:slideViewPr>
    <p:cSldViewPr snapToGrid="0" snapToObjects="1">
      <p:cViewPr>
        <p:scale>
          <a:sx n="95" d="100"/>
          <a:sy n="95" d="100"/>
        </p:scale>
        <p:origin x="-1688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0C69E-1DB7-BA48-B0B5-0D6F7A9D06D1}" type="datetimeFigureOut">
              <a:rPr kumimoji="1" lang="zh-CN" altLang="en-US" smtClean="0"/>
              <a:t>9/2/15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6369C-3331-2C43-BF27-09A621C3D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888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jango-rest-framework.org/tutorial/quickstart/" TargetMode="External"/><Relationship Id="rId4" Type="http://schemas.openxmlformats.org/officeDocument/2006/relationships/hyperlink" Target="http://www.django-rest-framework.org/tutorial/2-requests-and-responses/" TargetMode="External"/><Relationship Id="rId5" Type="http://schemas.openxmlformats.org/officeDocument/2006/relationships/hyperlink" Target="http://www.django-rest-framework.org/tutorial/3-class-based-views/" TargetMode="External"/><Relationship Id="rId6" Type="http://schemas.openxmlformats.org/officeDocument/2006/relationships/hyperlink" Target="https://github.com/marcgibbons/django-rest-swagg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#--coding=utf-8--</a:t>
            </a:r>
          </a:p>
          <a:p>
            <a:r>
              <a:rPr kumimoji="1" lang="en-US" altLang="zh-CN" dirty="0" smtClean="0"/>
              <a:t>from </a:t>
            </a:r>
            <a:r>
              <a:rPr kumimoji="1" lang="en-US" altLang="zh-CN" dirty="0" err="1" smtClean="0"/>
              <a:t>django.db</a:t>
            </a:r>
            <a:r>
              <a:rPr kumimoji="1" lang="en-US" altLang="zh-CN" dirty="0" smtClean="0"/>
              <a:t> import models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class Holiday(</a:t>
            </a:r>
            <a:r>
              <a:rPr kumimoji="1" lang="en-US" altLang="zh-CN" dirty="0" err="1" smtClean="0"/>
              <a:t>models.Model</a:t>
            </a:r>
            <a:r>
              <a:rPr kumimoji="1" lang="en-US" altLang="zh-CN" dirty="0" smtClean="0"/>
              <a:t>):</a:t>
            </a:r>
          </a:p>
          <a:p>
            <a:r>
              <a:rPr kumimoji="1" lang="en-US" altLang="zh-CN" dirty="0" smtClean="0"/>
              <a:t>    date = </a:t>
            </a:r>
            <a:r>
              <a:rPr kumimoji="1" lang="en-US" altLang="zh-CN" dirty="0" err="1" smtClean="0"/>
              <a:t>models.CharField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max_length</a:t>
            </a:r>
            <a:r>
              <a:rPr kumimoji="1" lang="en-US" altLang="zh-CN" dirty="0" smtClean="0"/>
              <a:t>=100, </a:t>
            </a:r>
            <a:r>
              <a:rPr kumimoji="1" lang="en-US" altLang="zh-CN" dirty="0" err="1" smtClean="0"/>
              <a:t>verbose_name</a:t>
            </a:r>
            <a:r>
              <a:rPr kumimoji="1" lang="en-US" altLang="zh-CN" dirty="0" smtClean="0"/>
              <a:t>='</a:t>
            </a:r>
            <a:r>
              <a:rPr kumimoji="1" lang="zh-CN" altLang="en-US" dirty="0" smtClean="0"/>
              <a:t>日期</a:t>
            </a:r>
            <a:r>
              <a:rPr kumimoji="1" lang="en-US" altLang="zh-CN" dirty="0" smtClean="0"/>
              <a:t>')</a:t>
            </a:r>
          </a:p>
          <a:p>
            <a:r>
              <a:rPr kumimoji="1" lang="en-US" altLang="zh-CN" dirty="0" smtClean="0"/>
              <a:t>    </a:t>
            </a:r>
            <a:r>
              <a:rPr kumimoji="1" lang="en-US" altLang="zh-CN" dirty="0" err="1" smtClean="0"/>
              <a:t>holiday_type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models.CharField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max_length</a:t>
            </a:r>
            <a:r>
              <a:rPr kumimoji="1" lang="en-US" altLang="zh-CN" dirty="0" smtClean="0"/>
              <a:t>=100, </a:t>
            </a:r>
            <a:r>
              <a:rPr kumimoji="1" lang="en-US" altLang="zh-CN" dirty="0" err="1" smtClean="0"/>
              <a:t>verbose_name</a:t>
            </a:r>
            <a:r>
              <a:rPr kumimoji="1" lang="en-US" altLang="zh-CN" dirty="0" smtClean="0"/>
              <a:t>= '</a:t>
            </a:r>
            <a:r>
              <a:rPr kumimoji="1" lang="zh-CN" altLang="en-US" dirty="0" smtClean="0"/>
              <a:t>假期类型</a:t>
            </a:r>
            <a:r>
              <a:rPr kumimoji="1" lang="en-US" altLang="zh-CN" dirty="0" smtClean="0"/>
              <a:t>')</a:t>
            </a:r>
          </a:p>
          <a:p>
            <a:r>
              <a:rPr kumimoji="1" lang="en-US" altLang="zh-CN" dirty="0" smtClean="0"/>
              <a:t>    remark = </a:t>
            </a:r>
            <a:r>
              <a:rPr kumimoji="1" lang="en-US" altLang="zh-CN" dirty="0" err="1" smtClean="0"/>
              <a:t>models.CharField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max_length</a:t>
            </a:r>
            <a:r>
              <a:rPr kumimoji="1" lang="en-US" altLang="zh-CN" dirty="0" smtClean="0"/>
              <a:t>=100, blank=True, null=True, </a:t>
            </a:r>
            <a:r>
              <a:rPr kumimoji="1" lang="en-US" altLang="zh-CN" dirty="0" err="1" smtClean="0"/>
              <a:t>verbose_name</a:t>
            </a:r>
            <a:r>
              <a:rPr kumimoji="1" lang="en-US" altLang="zh-CN" dirty="0" smtClean="0"/>
              <a:t>= '</a:t>
            </a:r>
            <a:r>
              <a:rPr kumimoji="1" lang="zh-CN" altLang="en-US" dirty="0" smtClean="0"/>
              <a:t>备注</a:t>
            </a:r>
            <a:r>
              <a:rPr kumimoji="1" lang="en-US" altLang="zh-CN" dirty="0" smtClean="0"/>
              <a:t>')</a:t>
            </a:r>
          </a:p>
          <a:p>
            <a:r>
              <a:rPr kumimoji="1" lang="en-US" altLang="zh-CN" dirty="0" smtClean="0"/>
              <a:t>    creator = </a:t>
            </a:r>
            <a:r>
              <a:rPr kumimoji="1" lang="en-US" altLang="zh-CN" dirty="0" err="1" smtClean="0"/>
              <a:t>models.CharField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max_length</a:t>
            </a:r>
            <a:r>
              <a:rPr kumimoji="1" lang="en-US" altLang="zh-CN" dirty="0" smtClean="0"/>
              <a:t>=100, </a:t>
            </a:r>
            <a:r>
              <a:rPr kumimoji="1" lang="en-US" altLang="zh-CN" dirty="0" err="1" smtClean="0"/>
              <a:t>verbose_name</a:t>
            </a:r>
            <a:r>
              <a:rPr kumimoji="1" lang="en-US" altLang="zh-CN" dirty="0" smtClean="0"/>
              <a:t>= '</a:t>
            </a:r>
            <a:r>
              <a:rPr kumimoji="1" lang="zh-CN" altLang="en-US" dirty="0" smtClean="0"/>
              <a:t>创建者</a:t>
            </a:r>
            <a:r>
              <a:rPr kumimoji="1" lang="en-US" altLang="zh-CN" dirty="0" smtClean="0"/>
              <a:t>')</a:t>
            </a:r>
          </a:p>
          <a:p>
            <a:r>
              <a:rPr kumimoji="1" lang="en-US" altLang="zh-CN" dirty="0" smtClean="0"/>
              <a:t>    </a:t>
            </a:r>
            <a:r>
              <a:rPr kumimoji="1" lang="en-US" altLang="zh-CN" dirty="0" err="1" smtClean="0"/>
              <a:t>created_time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models.DateTimeField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verbose_name</a:t>
            </a:r>
            <a:r>
              <a:rPr kumimoji="1" lang="en-US" altLang="zh-CN" dirty="0" smtClean="0"/>
              <a:t>= '</a:t>
            </a:r>
            <a:r>
              <a:rPr kumimoji="1" lang="zh-CN" altLang="en-US" dirty="0" smtClean="0"/>
              <a:t>数据录入时间</a:t>
            </a:r>
            <a:r>
              <a:rPr kumimoji="1" lang="en-US" altLang="zh-CN" dirty="0" smtClean="0"/>
              <a:t>')</a:t>
            </a:r>
          </a:p>
          <a:p>
            <a:r>
              <a:rPr kumimoji="1" lang="en-US" altLang="zh-CN" dirty="0" smtClean="0"/>
              <a:t>    </a:t>
            </a:r>
            <a:r>
              <a:rPr kumimoji="1" lang="en-US" altLang="zh-CN" dirty="0" err="1" smtClean="0"/>
              <a:t>updated_time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models.DateTimeField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verbose_name</a:t>
            </a:r>
            <a:r>
              <a:rPr kumimoji="1" lang="en-US" altLang="zh-CN" dirty="0" smtClean="0"/>
              <a:t>= '</a:t>
            </a:r>
            <a:r>
              <a:rPr kumimoji="1" lang="zh-CN" altLang="en-US" dirty="0" smtClean="0"/>
              <a:t>数据更新时间</a:t>
            </a:r>
            <a:r>
              <a:rPr kumimoji="1" lang="en-US" altLang="zh-CN" dirty="0" smtClean="0"/>
              <a:t>')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    class Meta:</a:t>
            </a:r>
          </a:p>
          <a:p>
            <a:r>
              <a:rPr kumimoji="1" lang="en-US" altLang="zh-CN" dirty="0" smtClean="0"/>
              <a:t>        managed = True</a:t>
            </a:r>
          </a:p>
          <a:p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db_table</a:t>
            </a:r>
            <a:r>
              <a:rPr kumimoji="1" lang="en-US" altLang="zh-CN" dirty="0" smtClean="0"/>
              <a:t> = '</a:t>
            </a:r>
            <a:r>
              <a:rPr kumimoji="1" lang="en-US" altLang="zh-CN" dirty="0" err="1" smtClean="0"/>
              <a:t>t_holiday</a:t>
            </a:r>
            <a:r>
              <a:rPr kumimoji="1" lang="en-US" altLang="zh-CN" dirty="0" smtClean="0"/>
              <a:t>'</a:t>
            </a:r>
          </a:p>
          <a:p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app_label</a:t>
            </a:r>
            <a:r>
              <a:rPr kumimoji="1" lang="en-US" altLang="zh-CN" dirty="0" smtClean="0"/>
              <a:t> = '</a:t>
            </a:r>
            <a:r>
              <a:rPr kumimoji="1" lang="en-US" altLang="zh-CN" dirty="0" err="1" smtClean="0"/>
              <a:t>attendence</a:t>
            </a:r>
            <a:r>
              <a:rPr kumimoji="1" lang="en-US" altLang="zh-CN" dirty="0" smtClean="0"/>
              <a:t>'</a:t>
            </a:r>
          </a:p>
          <a:p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verbose_name</a:t>
            </a:r>
            <a:r>
              <a:rPr kumimoji="1" lang="en-US" altLang="zh-CN" dirty="0" smtClean="0"/>
              <a:t> =  u'</a:t>
            </a:r>
            <a:r>
              <a:rPr kumimoji="1" lang="zh-CN" altLang="en-US" dirty="0" smtClean="0"/>
              <a:t>假期</a:t>
            </a:r>
            <a:r>
              <a:rPr kumimoji="1" lang="en-US" altLang="zh-CN" dirty="0" smtClean="0"/>
              <a:t>'</a:t>
            </a:r>
          </a:p>
          <a:p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verbose_name_plural</a:t>
            </a:r>
            <a:r>
              <a:rPr kumimoji="1" lang="en-US" altLang="zh-CN" dirty="0" smtClean="0"/>
              <a:t> = u'</a:t>
            </a:r>
            <a:r>
              <a:rPr kumimoji="1" lang="zh-CN" altLang="en-US" dirty="0" smtClean="0"/>
              <a:t>假期</a:t>
            </a:r>
            <a:r>
              <a:rPr kumimoji="1" lang="en-US" altLang="zh-CN" dirty="0" smtClean="0"/>
              <a:t>'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369C-3331-2C43-BF27-09A621C3D84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2738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esperyong</a:t>
            </a:r>
            <a:r>
              <a:rPr kumimoji="1" lang="en-US" altLang="zh-CN" dirty="0" smtClean="0"/>
              <a:t>/archive/2012/12/20/2826690.html</a:t>
            </a: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docs.djangoproject.com</a:t>
            </a:r>
            <a:r>
              <a:rPr kumimoji="1" lang="en-US" altLang="zh-CN" dirty="0" smtClean="0"/>
              <a:t>/en/1.8/topics/</a:t>
            </a:r>
            <a:r>
              <a:rPr kumimoji="1" lang="en-US" altLang="zh-CN" dirty="0" err="1" smtClean="0"/>
              <a:t>auth</a:t>
            </a:r>
            <a:r>
              <a:rPr kumimoji="1" lang="en-US" altLang="zh-CN" dirty="0" smtClean="0"/>
              <a:t>/default/#</a:t>
            </a:r>
            <a:r>
              <a:rPr kumimoji="1" lang="en-US" altLang="zh-CN" dirty="0" err="1" smtClean="0"/>
              <a:t>django.contrib.auth.decorators.permission_required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369C-3331-2C43-BF27-09A621C3D845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54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http://www.django-rest-framework.org/tutorial/quickstart/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http://www.django-rest-framework.org/tutorial/2-requests-and-responses/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http://www.django-rest-framework.org/tutorial/3-class-based-views/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swagger to document your Django 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https://github.com/marcgibbons/django-rest-swagger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369C-3331-2C43-BF27-09A621C3D845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703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rrors.tuna.tsinghua.edu.cn/pypi/simpl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dmin" TargetMode="Externa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快速搭建跨平台管理后台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解放你的生产力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吕召刚</a:t>
            </a:r>
            <a:r>
              <a:rPr kumimoji="1" lang="en-US" altLang="zh-CN" dirty="0" smtClean="0"/>
              <a:t>  2015/09/01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4" y="2619608"/>
            <a:ext cx="7366000" cy="2082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68360" y="4194576"/>
            <a:ext cx="3761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>
                <a:solidFill>
                  <a:schemeClr val="bg2">
                    <a:lumMod val="90000"/>
                  </a:schemeClr>
                </a:solidFill>
                <a:latin typeface="微软雅黑"/>
                <a:ea typeface="微软雅黑"/>
                <a:cs typeface="微软雅黑"/>
              </a:rPr>
              <a:t>&amp; Django</a:t>
            </a:r>
            <a:endParaRPr kumimoji="1" lang="zh-CN" altLang="en-US" sz="6000" dirty="0">
              <a:solidFill>
                <a:schemeClr val="bg2">
                  <a:lumMod val="9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9998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应用组件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43" y="1990801"/>
            <a:ext cx="8276923" cy="39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93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Django </a:t>
            </a:r>
            <a:r>
              <a:rPr kumimoji="1" lang="zh-CN" altLang="en-US" dirty="0" smtClean="0"/>
              <a:t>如何工作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09" y="1821194"/>
            <a:ext cx="6616043" cy="49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6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Virtualenv</a:t>
            </a:r>
            <a:r>
              <a:rPr kumimoji="1" lang="zh-CN" altLang="en-US" dirty="0" smtClean="0"/>
              <a:t>创建项目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27" y="2133600"/>
            <a:ext cx="7854044" cy="3992563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Virtualenv</a:t>
            </a:r>
            <a:r>
              <a:rPr lang="en-US" altLang="zh-CN" b="1" dirty="0"/>
              <a:t>: </a:t>
            </a:r>
            <a:endParaRPr lang="en-US" altLang="zh-CN" dirty="0"/>
          </a:p>
          <a:p>
            <a:pPr lvl="1"/>
            <a:r>
              <a:rPr lang="zh-CN" altLang="en-US" dirty="0" smtClean="0"/>
              <a:t>一个项目，一个虚拟环境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每个项目有独立的依赖包，依赖版本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容易部署，避免依赖地狱</a:t>
            </a:r>
            <a:endParaRPr lang="en-US" altLang="zh-CN" dirty="0" smtClean="0"/>
          </a:p>
          <a:p>
            <a:r>
              <a:rPr lang="zh-CN" altLang="en-US" dirty="0" smtClean="0"/>
              <a:t>创建虚拟环境：</a:t>
            </a:r>
            <a:endParaRPr lang="en-US" altLang="zh-CN" dirty="0" smtClean="0"/>
          </a:p>
          <a:p>
            <a:pPr lvl="1"/>
            <a:r>
              <a:rPr kumimoji="1" lang="en-US" altLang="zh-CN" dirty="0" smtClean="0"/>
              <a:t>$</a:t>
            </a:r>
            <a:r>
              <a:rPr kumimoji="1" lang="en-US" altLang="zh-CN" dirty="0" err="1" smtClean="0"/>
              <a:t>virtualenv</a:t>
            </a:r>
            <a:r>
              <a:rPr kumimoji="1" lang="en-US" altLang="zh-CN" dirty="0" smtClean="0"/>
              <a:t> -p python2.7 </a:t>
            </a:r>
            <a:r>
              <a:rPr kumimoji="1" lang="en-US" altLang="zh-CN" dirty="0" err="1" smtClean="0"/>
              <a:t>django</a:t>
            </a:r>
            <a:r>
              <a:rPr kumimoji="1" lang="en-US" altLang="zh-CN" dirty="0" smtClean="0"/>
              <a:t>-demo-</a:t>
            </a:r>
            <a:r>
              <a:rPr kumimoji="1" lang="en-US" altLang="zh-CN" dirty="0" err="1" smtClean="0"/>
              <a:t>env</a:t>
            </a:r>
            <a:endParaRPr kumimoji="1" lang="en-US" altLang="zh-CN" dirty="0" smtClean="0"/>
          </a:p>
          <a:p>
            <a:r>
              <a:rPr kumimoji="1" lang="zh-CN" altLang="en-US" dirty="0" smtClean="0"/>
              <a:t>激活虚拟环境：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$source </a:t>
            </a:r>
            <a:r>
              <a:rPr kumimoji="1" lang="en-US" altLang="zh-CN" dirty="0" err="1" smtClean="0"/>
              <a:t>django</a:t>
            </a:r>
            <a:r>
              <a:rPr kumimoji="1" lang="en-US" altLang="zh-CN" dirty="0" smtClean="0"/>
              <a:t>-demo-</a:t>
            </a:r>
            <a:r>
              <a:rPr kumimoji="1" lang="en-US" altLang="zh-CN" dirty="0" err="1" smtClean="0"/>
              <a:t>env</a:t>
            </a:r>
            <a:r>
              <a:rPr kumimoji="1" lang="en-US" altLang="zh-CN" dirty="0" smtClean="0"/>
              <a:t>/bin/activate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5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依赖管理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Dependencies: </a:t>
            </a:r>
          </a:p>
          <a:p>
            <a:pPr lvl="1"/>
            <a:r>
              <a:rPr lang="en-US" altLang="zh-CN" dirty="0" smtClean="0"/>
              <a:t>use </a:t>
            </a:r>
            <a:r>
              <a:rPr lang="en-US" altLang="zh-CN" b="1" dirty="0"/>
              <a:t>pip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pip install </a:t>
            </a:r>
            <a:r>
              <a:rPr lang="en-US" altLang="zh-CN" dirty="0" err="1" smtClean="0"/>
              <a:t>django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/>
              <a:t>p</a:t>
            </a:r>
            <a:r>
              <a:rPr lang="en-US" altLang="zh-CN" dirty="0" smtClean="0"/>
              <a:t>ip install </a:t>
            </a:r>
            <a:r>
              <a:rPr lang="en-US" altLang="zh-CN" dirty="0" err="1" smtClean="0"/>
              <a:t>django</a:t>
            </a:r>
            <a:r>
              <a:rPr lang="en-US" altLang="zh-CN" dirty="0"/>
              <a:t>-admin-bootstrapped </a:t>
            </a:r>
            <a:endParaRPr lang="en-US" altLang="zh-CN" dirty="0" smtClean="0"/>
          </a:p>
          <a:p>
            <a:pPr lvl="1"/>
            <a:r>
              <a:rPr lang="en-US" altLang="zh-CN" dirty="0"/>
              <a:t>p</a:t>
            </a:r>
            <a:r>
              <a:rPr lang="en-US" altLang="zh-CN" dirty="0" smtClean="0"/>
              <a:t>ip install </a:t>
            </a:r>
            <a:r>
              <a:rPr lang="en-US" altLang="zh-CN" dirty="0" err="1" smtClean="0"/>
              <a:t>xlrd</a:t>
            </a:r>
            <a:r>
              <a:rPr lang="en-US" altLang="zh-CN" dirty="0" smtClean="0"/>
              <a:t> </a:t>
            </a:r>
            <a:r>
              <a:rPr lang="en-US" altLang="zh-CN" dirty="0"/>
              <a:t>MySQL-python</a:t>
            </a:r>
            <a:endParaRPr lang="en-US" altLang="zh-CN" dirty="0" smtClean="0"/>
          </a:p>
          <a:p>
            <a:r>
              <a:rPr lang="en-US" altLang="zh-CN" dirty="0"/>
              <a:t>S</a:t>
            </a:r>
            <a:r>
              <a:rPr lang="en-US" altLang="zh-CN" dirty="0" smtClean="0"/>
              <a:t>ave </a:t>
            </a:r>
            <a:r>
              <a:rPr lang="en-US" altLang="zh-CN" dirty="0"/>
              <a:t>the dependencies in a </a:t>
            </a:r>
            <a:r>
              <a:rPr lang="en-US" altLang="zh-CN" i="1" dirty="0" err="1"/>
              <a:t>requirements.txt</a:t>
            </a:r>
            <a:r>
              <a:rPr lang="en-US" altLang="zh-CN" i="1" dirty="0"/>
              <a:t> </a:t>
            </a:r>
            <a:r>
              <a:rPr lang="en-US" altLang="zh-CN" dirty="0"/>
              <a:t>file: </a:t>
            </a:r>
          </a:p>
          <a:p>
            <a:pPr lvl="1"/>
            <a:r>
              <a:rPr lang="en-US" altLang="zh-CN" dirty="0"/>
              <a:t>pip freeze &gt; </a:t>
            </a:r>
            <a:r>
              <a:rPr lang="en-US" altLang="zh-CN" dirty="0" err="1"/>
              <a:t>requirements.txt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pip </a:t>
            </a:r>
            <a:r>
              <a:rPr lang="en-US" altLang="zh-CN" dirty="0"/>
              <a:t>install -r </a:t>
            </a:r>
            <a:r>
              <a:rPr lang="en-US" altLang="zh-CN" dirty="0" err="1"/>
              <a:t>requirements.txt</a:t>
            </a:r>
            <a:r>
              <a:rPr lang="en-US" altLang="zh-CN" dirty="0"/>
              <a:t>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09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pip error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283" y="2133600"/>
            <a:ext cx="8381968" cy="3992563"/>
          </a:xfrm>
        </p:spPr>
        <p:txBody>
          <a:bodyPr/>
          <a:lstStyle/>
          <a:p>
            <a:pPr marL="454025" lvl="1" indent="-454025">
              <a:spcBef>
                <a:spcPts val="2000"/>
              </a:spcBef>
              <a:buClr>
                <a:schemeClr val="bg1">
                  <a:lumMod val="65000"/>
                </a:schemeClr>
              </a:buClr>
            </a:pPr>
            <a:r>
              <a:rPr lang="en-US" altLang="zh-CN" dirty="0" smtClean="0"/>
              <a:t>$pip </a:t>
            </a:r>
            <a:r>
              <a:rPr lang="en-US" altLang="zh-CN" dirty="0"/>
              <a:t>install </a:t>
            </a:r>
            <a:r>
              <a:rPr lang="en-US" altLang="zh-CN" dirty="0" err="1" smtClean="0"/>
              <a:t>xlrd</a:t>
            </a:r>
            <a:endParaRPr kumimoji="1" lang="en-US" altLang="zh-CN" dirty="0" smtClean="0"/>
          </a:p>
          <a:p>
            <a:pPr lvl="1"/>
            <a:r>
              <a:rPr kumimoji="1" lang="en-US" altLang="zh-CN" sz="1400" dirty="0" err="1" smtClean="0"/>
              <a:t>ReadTimeoutError</a:t>
            </a:r>
            <a:r>
              <a:rPr kumimoji="1" lang="en-US" altLang="zh-CN" sz="1400" dirty="0"/>
              <a:t>: </a:t>
            </a:r>
            <a:r>
              <a:rPr kumimoji="1" lang="en-US" altLang="zh-CN" sz="1400" dirty="0" err="1"/>
              <a:t>HTTPSConnectionPool</a:t>
            </a:r>
            <a:r>
              <a:rPr kumimoji="1" lang="en-US" altLang="zh-CN" sz="1400" dirty="0"/>
              <a:t>(host='</a:t>
            </a:r>
            <a:r>
              <a:rPr kumimoji="1" lang="en-US" altLang="zh-CN" sz="1400" dirty="0" err="1"/>
              <a:t>pypi.python.org</a:t>
            </a:r>
            <a:r>
              <a:rPr kumimoji="1" lang="en-US" altLang="zh-CN" sz="1400" dirty="0"/>
              <a:t>', port=443): Read timed out</a:t>
            </a:r>
            <a:r>
              <a:rPr kumimoji="1" lang="en-US" altLang="zh-CN" sz="1400" dirty="0" smtClean="0"/>
              <a:t>.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强大的墙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解决方法，使用国内</a:t>
            </a:r>
            <a:r>
              <a:rPr kumimoji="1" lang="en-US" altLang="zh-CN" dirty="0" smtClean="0"/>
              <a:t>mirror:</a:t>
            </a:r>
          </a:p>
          <a:p>
            <a:pPr lvl="1"/>
            <a:r>
              <a:rPr lang="en-US" altLang="zh-CN" dirty="0"/>
              <a:t>pip </a:t>
            </a:r>
            <a:r>
              <a:rPr lang="en-US" altLang="zh-CN" dirty="0" smtClean="0"/>
              <a:t>install </a:t>
            </a:r>
            <a:r>
              <a:rPr lang="en-US" altLang="zh-CN" dirty="0"/>
              <a:t>-</a:t>
            </a:r>
            <a:r>
              <a:rPr lang="en-US" altLang="zh-CN" dirty="0" err="1"/>
              <a:t>i</a:t>
            </a:r>
            <a:r>
              <a:rPr lang="en-US" altLang="zh-CN" dirty="0"/>
              <a:t> </a:t>
            </a:r>
            <a:r>
              <a:rPr lang="en-US" altLang="zh-CN" dirty="0">
                <a:hlinkClick r:id="rId2"/>
              </a:rPr>
              <a:t>http://mirrors.tuna.tsinghua.edu.cn/pypi/simple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xlrd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45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激动人心的时刻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0090" y="1950435"/>
            <a:ext cx="7076747" cy="3992563"/>
          </a:xfrm>
        </p:spPr>
        <p:txBody>
          <a:bodyPr/>
          <a:lstStyle/>
          <a:p>
            <a:r>
              <a:rPr kumimoji="1" lang="zh-CN" altLang="en-US" dirty="0" smtClean="0"/>
              <a:t>创建项目</a:t>
            </a:r>
            <a:endParaRPr kumimoji="1" lang="en-US" altLang="zh-CN" dirty="0" smtClean="0"/>
          </a:p>
          <a:p>
            <a:pPr lvl="1"/>
            <a:r>
              <a:rPr kumimoji="1" lang="en-US" altLang="zh-CN" dirty="0" err="1"/>
              <a:t>django</a:t>
            </a:r>
            <a:r>
              <a:rPr kumimoji="1" lang="en-US" altLang="zh-CN" dirty="0"/>
              <a:t>-admin </a:t>
            </a:r>
            <a:r>
              <a:rPr kumimoji="1" lang="en-US" altLang="zh-CN" dirty="0" err="1"/>
              <a:t>startproject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djangodemo</a:t>
            </a:r>
            <a:endParaRPr kumimoji="1" lang="en-US" altLang="zh-CN" dirty="0"/>
          </a:p>
          <a:p>
            <a:r>
              <a:rPr kumimoji="1" lang="zh-CN" altLang="en-US" dirty="0" smtClean="0"/>
              <a:t>运行项目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c</a:t>
            </a:r>
            <a:r>
              <a:rPr kumimoji="1" lang="en-US" altLang="zh-CN" dirty="0" smtClean="0"/>
              <a:t>d </a:t>
            </a:r>
            <a:r>
              <a:rPr kumimoji="1" lang="en-US" altLang="zh-CN" dirty="0" err="1" smtClean="0"/>
              <a:t>djangodemo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p</a:t>
            </a:r>
            <a:r>
              <a:rPr kumimoji="1" lang="en-US" altLang="zh-CN" dirty="0" smtClean="0"/>
              <a:t>ython </a:t>
            </a:r>
            <a:r>
              <a:rPr kumimoji="1" lang="en-US" altLang="zh-CN" dirty="0" err="1" smtClean="0"/>
              <a:t>manage.py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runserver</a:t>
            </a:r>
            <a:r>
              <a:rPr kumimoji="1" lang="en-US" altLang="zh-CN" dirty="0" smtClean="0"/>
              <a:t> 0.0.0.0:8080</a:t>
            </a:r>
            <a:endParaRPr kumimoji="1" lang="en-US" altLang="zh-CN" dirty="0"/>
          </a:p>
          <a:p>
            <a:r>
              <a:rPr kumimoji="1" lang="zh-CN" altLang="en-US" dirty="0" smtClean="0"/>
              <a:t>浏览器访问项目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>
                <a:hlinkClick r:id="rId2"/>
              </a:rPr>
              <a:t>http://localhost:8080/admin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Oops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957" y="4859645"/>
            <a:ext cx="6330293" cy="193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5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数据库迁移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迁移数据库，用到的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同步到数据库：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./</a:t>
            </a:r>
            <a:r>
              <a:rPr kumimoji="1" lang="en-US" altLang="zh-CN" dirty="0" err="1" smtClean="0"/>
              <a:t>manage.py</a:t>
            </a:r>
            <a:r>
              <a:rPr kumimoji="1" lang="en-US" altLang="zh-CN" dirty="0" smtClean="0"/>
              <a:t> migrate</a:t>
            </a:r>
          </a:p>
          <a:p>
            <a:r>
              <a:rPr kumimoji="1" lang="zh-CN" altLang="en-US" dirty="0" smtClean="0"/>
              <a:t>创建超级管理员：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.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manage.py</a:t>
            </a:r>
            <a:r>
              <a:rPr kumimoji="1" lang="en-US" altLang="zh-CN" dirty="0"/>
              <a:t> </a:t>
            </a:r>
            <a:r>
              <a:rPr kumimoji="1" lang="en-US" altLang="zh-CN" dirty="0" err="1" smtClean="0"/>
              <a:t>createsuperuser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创建账号</a:t>
            </a:r>
            <a:r>
              <a:rPr kumimoji="1" lang="en-US" altLang="zh-CN" dirty="0" smtClean="0"/>
              <a:t>: admin</a:t>
            </a:r>
            <a:r>
              <a:rPr kumimoji="1" lang="zh-CN" altLang="en-US" dirty="0" smtClean="0"/>
              <a:t>，密码</a:t>
            </a:r>
            <a:r>
              <a:rPr kumimoji="1" lang="en-US" altLang="zh-CN" dirty="0" smtClean="0"/>
              <a:t>admin</a:t>
            </a:r>
            <a:endParaRPr kumimoji="1" lang="en-US" altLang="zh-CN" dirty="0"/>
          </a:p>
          <a:p>
            <a:r>
              <a:rPr kumimoji="1" lang="zh-CN" altLang="en-US" dirty="0" smtClean="0"/>
              <a:t>启动服务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./</a:t>
            </a:r>
            <a:r>
              <a:rPr kumimoji="1" lang="en-US" altLang="zh-CN" dirty="0" err="1" smtClean="0"/>
              <a:t>manage.py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runserver</a:t>
            </a:r>
            <a:r>
              <a:rPr kumimoji="1" lang="en-US" altLang="zh-CN" dirty="0" smtClean="0"/>
              <a:t> 0.0.0.0:8080</a:t>
            </a:r>
          </a:p>
          <a:p>
            <a:pPr lvl="1"/>
            <a:r>
              <a:rPr kumimoji="1" lang="zh-CN" altLang="en-US" dirty="0" smtClean="0"/>
              <a:t>访问</a:t>
            </a:r>
            <a:r>
              <a:rPr kumimoji="1" lang="en-US" altLang="zh-CN" dirty="0" smtClean="0"/>
              <a:t> http://localhost:8080/admin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37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生成的管理页面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36554" b="-36554"/>
          <a:stretch>
            <a:fillRect/>
          </a:stretch>
        </p:blipFill>
        <p:spPr>
          <a:xfrm>
            <a:off x="547727" y="1938224"/>
            <a:ext cx="7390303" cy="4169272"/>
          </a:xfrm>
        </p:spPr>
      </p:pic>
    </p:spTree>
    <p:extLst>
      <p:ext uri="{BB962C8B-B14F-4D97-AF65-F5344CB8AC3E}">
        <p14:creationId xmlns:p14="http://schemas.microsoft.com/office/powerpoint/2010/main" val="36387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等等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数据库在哪里？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页面怎么出来的？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如何管理我自己的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数据呢？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27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项目结构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3702" y="2133600"/>
            <a:ext cx="3814548" cy="39925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__</a:t>
            </a:r>
            <a:r>
              <a:rPr kumimoji="1" lang="en-US" altLang="zh-CN" dirty="0" err="1" smtClean="0"/>
              <a:t>init</a:t>
            </a:r>
            <a:r>
              <a:rPr kumimoji="1" lang="en-US" altLang="zh-CN" dirty="0" smtClean="0"/>
              <a:t>__.</a:t>
            </a:r>
            <a:r>
              <a:rPr kumimoji="1" lang="en-US" altLang="zh-CN" dirty="0" err="1" smtClean="0"/>
              <a:t>py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包声明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ettings.py</a:t>
            </a:r>
            <a:r>
              <a:rPr kumimoji="1" lang="en-US" altLang="zh-CN" dirty="0" smtClean="0"/>
              <a:t>:  </a:t>
            </a:r>
            <a:r>
              <a:rPr kumimoji="1" lang="zh-CN" altLang="en-US" dirty="0" smtClean="0"/>
              <a:t>配置文件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err="1"/>
              <a:t>u</a:t>
            </a:r>
            <a:r>
              <a:rPr kumimoji="1" lang="en-US" altLang="zh-CN" dirty="0" err="1" smtClean="0"/>
              <a:t>rls.py</a:t>
            </a:r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路由配置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50" y="2133599"/>
            <a:ext cx="386857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5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自我介绍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Pythonism</a:t>
            </a:r>
            <a:endParaRPr kumimoji="1" lang="en-US" altLang="zh-CN" dirty="0" smtClean="0"/>
          </a:p>
          <a:p>
            <a:r>
              <a:rPr kumimoji="1" lang="zh-CN" altLang="en-US" dirty="0" smtClean="0"/>
              <a:t>写代码时间：</a:t>
            </a:r>
            <a:r>
              <a:rPr kumimoji="1" lang="en-US" altLang="zh-CN" dirty="0" smtClean="0"/>
              <a:t>13</a:t>
            </a:r>
            <a:r>
              <a:rPr kumimoji="1" lang="zh-CN" altLang="en-US" dirty="0" smtClean="0"/>
              <a:t>年有余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</a:t>
            </a:r>
            <a:r>
              <a:rPr kumimoji="1" lang="zh-CN" altLang="en-US" dirty="0" smtClean="0"/>
              <a:t>始</a:t>
            </a:r>
            <a:r>
              <a:rPr kumimoji="1" lang="zh-CN" altLang="en-US" dirty="0" smtClean="0"/>
              <a:t>接触</a:t>
            </a:r>
            <a:r>
              <a:rPr kumimoji="1" lang="en-US" altLang="zh-CN" dirty="0" smtClean="0"/>
              <a:t>Python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/>
              <a:t>2010</a:t>
            </a:r>
            <a:r>
              <a:rPr kumimoji="1" lang="zh-CN" altLang="en-US" dirty="0" smtClean="0"/>
              <a:t>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907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37" y="1880493"/>
            <a:ext cx="2695140" cy="48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21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配置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0" y="1899146"/>
            <a:ext cx="5044783" cy="15321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0510" y="3524213"/>
            <a:ext cx="69621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FF"/>
                </a:solidFill>
                <a:latin typeface="微软雅黑"/>
                <a:ea typeface="微软雅黑"/>
                <a:cs typeface="微软雅黑"/>
              </a:rPr>
              <a:t>改用</a:t>
            </a:r>
            <a:r>
              <a:rPr lang="en-US" altLang="zh-CN" b="1" dirty="0" err="1" smtClean="0">
                <a:solidFill>
                  <a:srgbClr val="FF00FF"/>
                </a:solidFill>
                <a:latin typeface="微软雅黑"/>
                <a:ea typeface="微软雅黑"/>
                <a:cs typeface="微软雅黑"/>
              </a:rPr>
              <a:t>Mysql</a:t>
            </a:r>
            <a:r>
              <a:rPr lang="zh-CN" altLang="en-US" b="1" dirty="0" smtClean="0">
                <a:solidFill>
                  <a:srgbClr val="FF00FF"/>
                </a:solidFill>
                <a:latin typeface="微软雅黑"/>
                <a:ea typeface="微软雅黑"/>
                <a:cs typeface="微软雅黑"/>
              </a:rPr>
              <a:t>数据库（更改后运行</a:t>
            </a:r>
            <a:r>
              <a:rPr lang="en-US" altLang="zh-CN" b="1" dirty="0" smtClean="0">
                <a:solidFill>
                  <a:srgbClr val="FF00FF"/>
                </a:solidFill>
                <a:latin typeface="微软雅黑"/>
                <a:ea typeface="微软雅黑"/>
                <a:cs typeface="微软雅黑"/>
              </a:rPr>
              <a:t> ./</a:t>
            </a:r>
            <a:r>
              <a:rPr lang="en-US" altLang="zh-CN" b="1" dirty="0" err="1" smtClean="0">
                <a:solidFill>
                  <a:srgbClr val="FF00FF"/>
                </a:solidFill>
                <a:latin typeface="微软雅黑"/>
                <a:ea typeface="微软雅黑"/>
                <a:cs typeface="微软雅黑"/>
              </a:rPr>
              <a:t>manage.py</a:t>
            </a:r>
            <a:r>
              <a:rPr lang="en-US" altLang="zh-CN" b="1" dirty="0" smtClean="0">
                <a:solidFill>
                  <a:srgbClr val="FF00FF"/>
                </a:solidFill>
                <a:latin typeface="微软雅黑"/>
                <a:ea typeface="微软雅黑"/>
                <a:cs typeface="微软雅黑"/>
              </a:rPr>
              <a:t> migrate</a:t>
            </a:r>
            <a:r>
              <a:rPr lang="zh-CN" altLang="en-US" b="1" dirty="0" smtClean="0">
                <a:solidFill>
                  <a:srgbClr val="FF00FF"/>
                </a:solidFill>
                <a:latin typeface="微软雅黑"/>
                <a:ea typeface="微软雅黑"/>
                <a:cs typeface="微软雅黑"/>
              </a:rPr>
              <a:t>）：</a:t>
            </a:r>
            <a:endParaRPr lang="tr-TR" altLang="zh-CN" b="1" dirty="0" smtClean="0">
              <a:solidFill>
                <a:srgbClr val="FF00FF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tr-TR" altLang="zh-CN" dirty="0" smtClean="0">
                <a:solidFill>
                  <a:srgbClr val="FF00FF"/>
                </a:solidFill>
              </a:rPr>
              <a:t>DATABASES </a:t>
            </a:r>
            <a:r>
              <a:rPr lang="tr-TR" altLang="zh-CN" dirty="0">
                <a:solidFill>
                  <a:srgbClr val="FF00FF"/>
                </a:solidFill>
              </a:rPr>
              <a:t>= {</a:t>
            </a:r>
          </a:p>
          <a:p>
            <a:r>
              <a:rPr lang="tr-TR" altLang="zh-CN" dirty="0">
                <a:solidFill>
                  <a:srgbClr val="FF00FF"/>
                </a:solidFill>
              </a:rPr>
              <a:t>    '</a:t>
            </a:r>
            <a:r>
              <a:rPr lang="tr-TR" altLang="zh-CN" dirty="0" err="1">
                <a:solidFill>
                  <a:srgbClr val="FF00FF"/>
                </a:solidFill>
              </a:rPr>
              <a:t>default</a:t>
            </a:r>
            <a:r>
              <a:rPr lang="tr-TR" altLang="zh-CN" dirty="0">
                <a:solidFill>
                  <a:srgbClr val="FF00FF"/>
                </a:solidFill>
              </a:rPr>
              <a:t>': {</a:t>
            </a:r>
          </a:p>
          <a:p>
            <a:r>
              <a:rPr lang="tr-TR" altLang="zh-CN" dirty="0">
                <a:solidFill>
                  <a:srgbClr val="FF00FF"/>
                </a:solidFill>
              </a:rPr>
              <a:t>        'ENGINE': '</a:t>
            </a:r>
            <a:r>
              <a:rPr lang="tr-TR" altLang="zh-CN" dirty="0" err="1">
                <a:solidFill>
                  <a:srgbClr val="FF00FF"/>
                </a:solidFill>
              </a:rPr>
              <a:t>django.db.backends.mysql</a:t>
            </a:r>
            <a:r>
              <a:rPr lang="tr-TR" altLang="zh-CN" dirty="0">
                <a:solidFill>
                  <a:srgbClr val="FF00FF"/>
                </a:solidFill>
              </a:rPr>
              <a:t>',</a:t>
            </a:r>
          </a:p>
          <a:p>
            <a:r>
              <a:rPr lang="tr-TR" altLang="zh-CN" dirty="0">
                <a:solidFill>
                  <a:srgbClr val="FF00FF"/>
                </a:solidFill>
              </a:rPr>
              <a:t>        'NAME': '</a:t>
            </a:r>
            <a:r>
              <a:rPr lang="tr-TR" altLang="zh-CN" dirty="0" err="1">
                <a:solidFill>
                  <a:srgbClr val="FF00FF"/>
                </a:solidFill>
              </a:rPr>
              <a:t>django_demo</a:t>
            </a:r>
            <a:r>
              <a:rPr lang="tr-TR" altLang="zh-CN" dirty="0">
                <a:solidFill>
                  <a:srgbClr val="FF00FF"/>
                </a:solidFill>
              </a:rPr>
              <a:t>',</a:t>
            </a:r>
          </a:p>
          <a:p>
            <a:r>
              <a:rPr lang="tr-TR" altLang="zh-CN" dirty="0">
                <a:solidFill>
                  <a:srgbClr val="FF00FF"/>
                </a:solidFill>
              </a:rPr>
              <a:t>        'USER': '</a:t>
            </a:r>
            <a:r>
              <a:rPr lang="tr-TR" altLang="zh-CN" dirty="0" err="1">
                <a:solidFill>
                  <a:srgbClr val="FF00FF"/>
                </a:solidFill>
              </a:rPr>
              <a:t>root</a:t>
            </a:r>
            <a:r>
              <a:rPr lang="tr-TR" altLang="zh-CN" dirty="0">
                <a:solidFill>
                  <a:srgbClr val="FF00FF"/>
                </a:solidFill>
              </a:rPr>
              <a:t>',</a:t>
            </a:r>
          </a:p>
          <a:p>
            <a:r>
              <a:rPr lang="tr-TR" altLang="zh-CN" dirty="0">
                <a:solidFill>
                  <a:srgbClr val="FF00FF"/>
                </a:solidFill>
              </a:rPr>
              <a:t>        'PASSWORD': '</a:t>
            </a:r>
            <a:r>
              <a:rPr lang="tr-TR" altLang="zh-CN" dirty="0" err="1">
                <a:solidFill>
                  <a:srgbClr val="FF00FF"/>
                </a:solidFill>
              </a:rPr>
              <a:t>root</a:t>
            </a:r>
            <a:r>
              <a:rPr lang="tr-TR" altLang="zh-CN" dirty="0">
                <a:solidFill>
                  <a:srgbClr val="FF00FF"/>
                </a:solidFill>
              </a:rPr>
              <a:t>',</a:t>
            </a:r>
          </a:p>
          <a:p>
            <a:r>
              <a:rPr lang="tr-TR" altLang="zh-CN" dirty="0">
                <a:solidFill>
                  <a:srgbClr val="FF00FF"/>
                </a:solidFill>
              </a:rPr>
              <a:t>        'HOST': '</a:t>
            </a:r>
            <a:r>
              <a:rPr lang="tr-TR" altLang="zh-CN" dirty="0" err="1">
                <a:solidFill>
                  <a:srgbClr val="FF00FF"/>
                </a:solidFill>
              </a:rPr>
              <a:t>localhost</a:t>
            </a:r>
            <a:r>
              <a:rPr lang="tr-TR" altLang="zh-CN" dirty="0">
                <a:solidFill>
                  <a:srgbClr val="FF00FF"/>
                </a:solidFill>
              </a:rPr>
              <a:t>',</a:t>
            </a:r>
          </a:p>
          <a:p>
            <a:r>
              <a:rPr lang="tr-TR" altLang="zh-CN" dirty="0">
                <a:solidFill>
                  <a:srgbClr val="FF00FF"/>
                </a:solidFill>
              </a:rPr>
              <a:t>        'PORT': '3306',</a:t>
            </a:r>
          </a:p>
          <a:p>
            <a:r>
              <a:rPr lang="tr-TR" altLang="zh-CN" dirty="0">
                <a:solidFill>
                  <a:srgbClr val="FF00FF"/>
                </a:solidFill>
              </a:rPr>
              <a:t>    },</a:t>
            </a:r>
          </a:p>
          <a:p>
            <a:r>
              <a:rPr lang="tr-TR" altLang="zh-CN" dirty="0">
                <a:solidFill>
                  <a:srgbClr val="FF00FF"/>
                </a:solidFill>
              </a:rPr>
              <a:t>}</a:t>
            </a:r>
            <a:endParaRPr lang="zh-CN" altLang="en-US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92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让我们来添加一个</a:t>
            </a:r>
            <a:r>
              <a:rPr kumimoji="1" lang="en-US" altLang="zh-CN" dirty="0" smtClean="0"/>
              <a:t>App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2133600"/>
            <a:ext cx="7076747" cy="3992563"/>
          </a:xfrm>
        </p:spPr>
        <p:txBody>
          <a:bodyPr/>
          <a:lstStyle/>
          <a:p>
            <a:r>
              <a:rPr kumimoji="1" lang="zh-CN" altLang="en-US" dirty="0" smtClean="0"/>
              <a:t>创建一个应用（名为</a:t>
            </a:r>
            <a:r>
              <a:rPr kumimoji="1" lang="en-US" altLang="zh-CN" dirty="0" err="1" smtClean="0"/>
              <a:t>attendence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./</a:t>
            </a:r>
            <a:r>
              <a:rPr kumimoji="1" lang="en-US" altLang="zh-CN" dirty="0" err="1" smtClean="0"/>
              <a:t>manage.py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startapp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attendence</a:t>
            </a:r>
            <a:endParaRPr kumimoji="1" lang="en-US" altLang="zh-CN" dirty="0" smtClean="0"/>
          </a:p>
          <a:p>
            <a:r>
              <a:rPr kumimoji="1" lang="zh-CN" altLang="en-US" dirty="0" smtClean="0"/>
              <a:t>把应用加到</a:t>
            </a:r>
            <a:r>
              <a:rPr kumimoji="1" lang="en-US" altLang="zh-CN" dirty="0" err="1" smtClean="0"/>
              <a:t>settings.py</a:t>
            </a:r>
            <a:r>
              <a:rPr kumimoji="1" lang="zh-CN" altLang="en-US" dirty="0" smtClean="0"/>
              <a:t>的配置中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mkdir</a:t>
            </a:r>
            <a:r>
              <a:rPr kumimoji="1" lang="en-US" altLang="zh-CN" dirty="0" smtClean="0"/>
              <a:t> templates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60" y="1839041"/>
            <a:ext cx="2298700" cy="3924300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H="1">
            <a:off x="1062475" y="3101593"/>
            <a:ext cx="5556621" cy="1733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7343" y="4835554"/>
            <a:ext cx="44086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latin typeface="微软雅黑"/>
                <a:ea typeface="微软雅黑"/>
                <a:cs typeface="微软雅黑"/>
              </a:rPr>
              <a:t>attendence</a:t>
            </a: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应用中的文件</a:t>
            </a:r>
            <a:endParaRPr kumimoji="1" lang="en-US" altLang="zh-CN" b="1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err="1" smtClean="0"/>
              <a:t>models.py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定义模型，对应数据库表</a:t>
            </a:r>
            <a:endParaRPr kumimoji="1" lang="en-US" altLang="zh-CN" dirty="0" smtClean="0"/>
          </a:p>
          <a:p>
            <a:r>
              <a:rPr kumimoji="1" lang="en-US" altLang="zh-CN" dirty="0" err="1"/>
              <a:t>v</a:t>
            </a:r>
            <a:r>
              <a:rPr kumimoji="1" lang="en-US" altLang="zh-CN" dirty="0" err="1" smtClean="0"/>
              <a:t>iews.py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定义</a:t>
            </a:r>
            <a:r>
              <a:rPr kumimoji="1" lang="en-US" altLang="zh-CN" dirty="0" smtClean="0"/>
              <a:t>view</a:t>
            </a:r>
          </a:p>
          <a:p>
            <a:r>
              <a:rPr kumimoji="1" lang="en-US" altLang="zh-CN" dirty="0" smtClean="0"/>
              <a:t>templates: </a:t>
            </a:r>
            <a:r>
              <a:rPr kumimoji="1" lang="zh-CN" altLang="en-US" dirty="0" smtClean="0"/>
              <a:t>该目录存放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模版文件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/>
              <a:t>u</a:t>
            </a:r>
            <a:r>
              <a:rPr kumimoji="1" lang="en-US" altLang="zh-CN" dirty="0" err="1" smtClean="0"/>
              <a:t>rls.py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定义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的映射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1910980" y="4969875"/>
            <a:ext cx="4708116" cy="12880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45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ettings.py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184400"/>
            <a:ext cx="3416300" cy="2476500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>
            <a:off x="2247073" y="4359325"/>
            <a:ext cx="1917340" cy="1013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65650" y="5189673"/>
            <a:ext cx="251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加了这一条</a:t>
            </a:r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attendence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64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Little about views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86106" y="1840536"/>
            <a:ext cx="7076747" cy="3992563"/>
          </a:xfrm>
        </p:spPr>
        <p:txBody>
          <a:bodyPr/>
          <a:lstStyle/>
          <a:p>
            <a:r>
              <a:rPr lang="en-US" altLang="zh-CN" dirty="0"/>
              <a:t>Code that handles requests </a:t>
            </a:r>
          </a:p>
          <a:p>
            <a:r>
              <a:rPr lang="en-US" altLang="zh-CN" dirty="0"/>
              <a:t>•Other frameworks often call these “controllers” </a:t>
            </a:r>
          </a:p>
          <a:p>
            <a:r>
              <a:rPr lang="en-US" altLang="zh-CN" dirty="0"/>
              <a:t>•Basically a function that: </a:t>
            </a:r>
          </a:p>
          <a:p>
            <a:r>
              <a:rPr lang="en-US" altLang="zh-CN" dirty="0"/>
              <a:t>• gets a request passed to it </a:t>
            </a:r>
            <a:endParaRPr lang="en-US" altLang="zh-CN" dirty="0" smtClean="0"/>
          </a:p>
          <a:p>
            <a:r>
              <a:rPr lang="en-US" altLang="zh-CN" dirty="0" smtClean="0"/>
              <a:t>• </a:t>
            </a:r>
            <a:r>
              <a:rPr lang="en-US" altLang="zh-CN" dirty="0"/>
              <a:t>returns text or a response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83" y="5116406"/>
            <a:ext cx="6299200" cy="15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31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Little about views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5" y="1850302"/>
            <a:ext cx="7239000" cy="271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93" y="5137533"/>
            <a:ext cx="7124700" cy="13208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3248486" y="4286060"/>
            <a:ext cx="732741" cy="907346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简化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502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URLs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3630" y="1901591"/>
            <a:ext cx="7780771" cy="4545814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err="1"/>
              <a:t>u</a:t>
            </a:r>
            <a:r>
              <a:rPr lang="en-US" altLang="zh-CN" dirty="0" err="1" smtClean="0"/>
              <a:t>rls.py</a:t>
            </a:r>
            <a:r>
              <a:rPr lang="en-US" altLang="zh-CN" dirty="0" smtClean="0"/>
              <a:t>: </a:t>
            </a:r>
            <a:r>
              <a:rPr lang="zh-CN" altLang="en-US" dirty="0" smtClean="0"/>
              <a:t>映射请求的</a:t>
            </a:r>
            <a:r>
              <a:rPr lang="en-US" altLang="zh-CN" dirty="0" smtClean="0"/>
              <a:t>URL</a:t>
            </a:r>
            <a:r>
              <a:rPr lang="zh-CN" altLang="en-US" dirty="0" smtClean="0"/>
              <a:t>到要执行的代码</a:t>
            </a:r>
            <a:endParaRPr lang="en-US" altLang="zh-CN" dirty="0" smtClean="0"/>
          </a:p>
          <a:p>
            <a:r>
              <a:rPr lang="zh-CN" altLang="en-US" dirty="0" smtClean="0"/>
              <a:t>使用正则表达式匹配</a:t>
            </a:r>
            <a:endParaRPr lang="en-US" altLang="zh-CN" dirty="0"/>
          </a:p>
          <a:p>
            <a:r>
              <a:rPr lang="zh-CN" altLang="en-US" dirty="0" smtClean="0"/>
              <a:t>每一个应用在各自的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下面可以有自己的</a:t>
            </a:r>
            <a:r>
              <a:rPr lang="en-US" altLang="zh-CN" dirty="0" err="1" smtClean="0"/>
              <a:t>urls.py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endParaRPr lang="en-US" altLang="zh-CN" dirty="0"/>
          </a:p>
          <a:p>
            <a:r>
              <a:rPr kumimoji="1" lang="en-US" altLang="zh-CN" dirty="0"/>
              <a:t>from </a:t>
            </a:r>
            <a:r>
              <a:rPr kumimoji="1" lang="en-US" altLang="zh-CN" dirty="0" err="1"/>
              <a:t>django.conf.urls</a:t>
            </a:r>
            <a:r>
              <a:rPr kumimoji="1" lang="en-US" altLang="zh-CN" dirty="0"/>
              <a:t> import include, </a:t>
            </a:r>
            <a:r>
              <a:rPr kumimoji="1" lang="en-US" altLang="zh-CN" dirty="0" err="1"/>
              <a:t>url</a:t>
            </a:r>
            <a:endParaRPr kumimoji="1" lang="en-US" altLang="zh-CN" dirty="0"/>
          </a:p>
          <a:p>
            <a:r>
              <a:rPr kumimoji="1" lang="en-US" altLang="zh-CN" dirty="0"/>
              <a:t>from </a:t>
            </a:r>
            <a:r>
              <a:rPr kumimoji="1" lang="en-US" altLang="zh-CN" dirty="0" err="1"/>
              <a:t>django.contrib</a:t>
            </a:r>
            <a:r>
              <a:rPr kumimoji="1" lang="en-US" altLang="zh-CN" dirty="0"/>
              <a:t> import admin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urlpatterns</a:t>
            </a:r>
            <a:r>
              <a:rPr kumimoji="1" lang="en-US" altLang="zh-CN" dirty="0"/>
              <a:t> = [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r'^admin</a:t>
            </a:r>
            <a:r>
              <a:rPr kumimoji="1" lang="en-US" altLang="zh-CN" dirty="0"/>
              <a:t>/', include(</a:t>
            </a:r>
            <a:r>
              <a:rPr kumimoji="1" lang="en-US" altLang="zh-CN" dirty="0" err="1"/>
              <a:t>admin.site.urls</a:t>
            </a:r>
            <a:r>
              <a:rPr kumimoji="1" lang="en-US" altLang="zh-CN" dirty="0"/>
              <a:t>)),</a:t>
            </a:r>
          </a:p>
          <a:p>
            <a:r>
              <a:rPr kumimoji="1" lang="en-US" altLang="zh-CN" dirty="0"/>
              <a:t>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967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让我们来添加一个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到管理台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71893"/>
            <a:ext cx="838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3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把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注册到</a:t>
            </a:r>
            <a:r>
              <a:rPr kumimoji="1" lang="en-US" altLang="zh-CN" dirty="0" smtClean="0"/>
              <a:t>admin</a:t>
            </a:r>
            <a:r>
              <a:rPr kumimoji="1" lang="zh-CN" altLang="en-US" dirty="0" smtClean="0"/>
              <a:t>管理台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37040" b="-37040"/>
          <a:stretch>
            <a:fillRect/>
          </a:stretch>
        </p:blipFill>
        <p:spPr>
          <a:xfrm>
            <a:off x="438144" y="1950436"/>
            <a:ext cx="5668033" cy="2653109"/>
          </a:xfrm>
        </p:spPr>
      </p:pic>
    </p:spTree>
    <p:extLst>
      <p:ext uri="{BB962C8B-B14F-4D97-AF65-F5344CB8AC3E}">
        <p14:creationId xmlns:p14="http://schemas.microsoft.com/office/powerpoint/2010/main" val="104963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同步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到数据库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./</a:t>
            </a:r>
            <a:r>
              <a:rPr kumimoji="1" lang="en-US" altLang="zh-CN" dirty="0" err="1" smtClean="0"/>
              <a:t>manage.py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makemigrations</a:t>
            </a:r>
            <a:endParaRPr kumimoji="1" lang="en-US" altLang="zh-CN" dirty="0" smtClean="0"/>
          </a:p>
          <a:p>
            <a:r>
              <a:rPr kumimoji="1" lang="en-US" altLang="zh-CN" dirty="0" smtClean="0"/>
              <a:t>./</a:t>
            </a:r>
            <a:r>
              <a:rPr kumimoji="1" lang="en-US" altLang="zh-CN" dirty="0" err="1" smtClean="0"/>
              <a:t>manage.py</a:t>
            </a:r>
            <a:r>
              <a:rPr kumimoji="1" lang="en-US" altLang="zh-CN" dirty="0" smtClean="0"/>
              <a:t> migrate  </a:t>
            </a:r>
            <a:r>
              <a:rPr kumimoji="1" lang="zh-CN" altLang="en-US" dirty="0" smtClean="0"/>
              <a:t>（数据库）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./</a:t>
            </a:r>
            <a:r>
              <a:rPr kumimoji="1" lang="en-US" altLang="zh-CN" dirty="0" err="1" smtClean="0"/>
              <a:t>manage.py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runserver</a:t>
            </a:r>
            <a:r>
              <a:rPr kumimoji="1" lang="en-US" altLang="zh-CN" dirty="0" smtClean="0"/>
              <a:t> 0.0.0.0:8080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61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此次分享您可以了解到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0351" y="2133600"/>
            <a:ext cx="7917899" cy="399256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如何用</a:t>
            </a:r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在</a:t>
            </a:r>
            <a:r>
              <a:rPr kumimoji="1" lang="zh-CN" altLang="zh-CN" dirty="0" smtClean="0"/>
              <a:t>3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分钟开发出一个内容管理系统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如何从数据库表生成包含增、删、改、查、过滤的</a:t>
            </a:r>
            <a:r>
              <a:rPr kumimoji="1" lang="en-US" altLang="zh-CN" dirty="0" smtClean="0"/>
              <a:t>Admin</a:t>
            </a:r>
            <a:r>
              <a:rPr kumimoji="1" lang="zh-CN" altLang="en-US" dirty="0" smtClean="0"/>
              <a:t>管理后台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如何在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和数据库表间进行正向、反向同步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如何使得你的</a:t>
            </a:r>
            <a:r>
              <a:rPr kumimoji="1" lang="en-US" altLang="zh-CN" dirty="0" smtClean="0"/>
              <a:t>web app</a:t>
            </a:r>
            <a:r>
              <a:rPr kumimoji="1" lang="zh-CN" altLang="en-US" dirty="0" smtClean="0"/>
              <a:t>可以在手机上访问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如何进行权限控制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如何定制导出数据功能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如何几分钟搭建出</a:t>
            </a:r>
            <a:r>
              <a:rPr kumimoji="1" lang="en-US" altLang="zh-CN" dirty="0" smtClean="0"/>
              <a:t>Rest Service</a:t>
            </a:r>
          </a:p>
          <a:p>
            <a:pPr lvl="1"/>
            <a:r>
              <a:rPr kumimoji="1" lang="zh-CN" altLang="en-US" dirty="0" smtClean="0"/>
              <a:t>如何使用列模式</a:t>
            </a:r>
            <a:r>
              <a:rPr kumimoji="1" lang="en-US" altLang="zh-CN" dirty="0" smtClean="0"/>
              <a:t> (Column Mode)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93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背景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Django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简介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实例演示</a:t>
            </a:r>
            <a:endParaRPr kumimoji="1"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如何支持移动端访问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如何控制权限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如何搭建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Rest Service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6204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以考勤系统为例：功能需求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法定假日表第一次初始化时，周六，周日默认为假日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HR</a:t>
            </a:r>
            <a:r>
              <a:rPr lang="zh-CN" altLang="en-US" dirty="0"/>
              <a:t>批量调整，加上端午，清明，中秋，国庆，元旦等假期； </a:t>
            </a:r>
            <a:endParaRPr lang="en-US" altLang="zh-CN" dirty="0" smtClean="0"/>
          </a:p>
          <a:p>
            <a:r>
              <a:rPr lang="zh-CN" altLang="en-US" dirty="0" smtClean="0"/>
              <a:t>年假记录表</a:t>
            </a:r>
            <a:r>
              <a:rPr lang="zh-CN" altLang="en-US" dirty="0"/>
              <a:t>，每年年初根据政策批量生成每一个员工当年的假期数据，并结清上一年年假； </a:t>
            </a:r>
            <a:endParaRPr lang="en-US" altLang="zh-CN" dirty="0" smtClean="0"/>
          </a:p>
          <a:p>
            <a:r>
              <a:rPr lang="zh-CN" altLang="en-US" dirty="0" smtClean="0"/>
              <a:t>超级管理员可以管理法定假</a:t>
            </a:r>
            <a:r>
              <a:rPr lang="zh-CN" altLang="en-US" dirty="0"/>
              <a:t>日，部门，部门主管信息，维护用户表； </a:t>
            </a:r>
            <a:endParaRPr lang="en-US" altLang="zh-CN" dirty="0" smtClean="0"/>
          </a:p>
          <a:p>
            <a:r>
              <a:rPr lang="zh-CN" altLang="en-US" dirty="0" smtClean="0"/>
              <a:t>员工可以请假</a:t>
            </a:r>
            <a:r>
              <a:rPr lang="zh-CN" altLang="en-US" dirty="0"/>
              <a:t>，主管可以审批；请假审核通过时，年假自动减少；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可用性需求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可以通过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访问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可以通过手机访问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29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1" y="1845036"/>
            <a:ext cx="8639426" cy="48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8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一个项目的开发过程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678" y="2133600"/>
            <a:ext cx="7076747" cy="264801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ERD</a:t>
            </a:r>
            <a:r>
              <a:rPr kumimoji="1" lang="zh-CN" altLang="en-US" dirty="0" smtClean="0"/>
              <a:t>工具设计数据库表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编写</a:t>
            </a:r>
            <a:r>
              <a:rPr kumimoji="1" lang="en-US" altLang="zh-CN" dirty="0" smtClean="0"/>
              <a:t>Model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编写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展现的页面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编写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／</a:t>
            </a:r>
            <a:r>
              <a:rPr kumimoji="1" lang="en-US" altLang="zh-CN" dirty="0" smtClean="0"/>
              <a:t>Servlet</a:t>
            </a:r>
            <a:r>
              <a:rPr kumimoji="1" lang="zh-CN" altLang="en-US" dirty="0" smtClean="0"/>
              <a:t>来实现增、删、改、查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4079" y="4497501"/>
            <a:ext cx="3672800" cy="2092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 smtClean="0">
                <a:latin typeface="微软雅黑"/>
                <a:ea typeface="微软雅黑"/>
                <a:cs typeface="微软雅黑"/>
              </a:rPr>
              <a:t>?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  </a:t>
            </a:r>
          </a:p>
          <a:p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Model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跟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ERD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本质上有什么区别？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页面的内容跟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model/ERD 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是否一样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?</a:t>
            </a:r>
          </a:p>
          <a:p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为什么要写代码去做增、删、改、查？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endParaRPr kumimoji="1" lang="zh-CN" altLang="en-US" sz="16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08227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Model &lt;-&gt; Database </a:t>
            </a:r>
            <a:r>
              <a:rPr kumimoji="1" lang="zh-CN" altLang="en-US" dirty="0" smtClean="0"/>
              <a:t>双向同步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245139" y="2540231"/>
            <a:ext cx="2278607" cy="8093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models.py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564851" y="2540231"/>
            <a:ext cx="2278607" cy="80938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MySQL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245139" y="4622709"/>
            <a:ext cx="2278607" cy="8093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m</a:t>
            </a:r>
            <a:r>
              <a:rPr kumimoji="1" lang="en-US" altLang="zh-CN" dirty="0" err="1" smtClean="0"/>
              <a:t>odels.py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6564851" y="4622709"/>
            <a:ext cx="2278607" cy="80938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MySQL</a:t>
            </a:r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3797676" y="2976054"/>
            <a:ext cx="2564992" cy="24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H="1">
            <a:off x="3635810" y="5080461"/>
            <a:ext cx="25898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586018" y="2365901"/>
            <a:ext cx="2890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latin typeface="微软雅黑"/>
                <a:ea typeface="微软雅黑"/>
                <a:cs typeface="微软雅黑"/>
              </a:rPr>
              <a:t>./</a:t>
            </a:r>
            <a:r>
              <a:rPr kumimoji="1" lang="en-US" altLang="zh-CN" sz="2000" b="1" dirty="0" err="1" smtClean="0">
                <a:latin typeface="微软雅黑"/>
                <a:ea typeface="微软雅黑"/>
                <a:cs typeface="微软雅黑"/>
              </a:rPr>
              <a:t>manage.py</a:t>
            </a:r>
            <a:r>
              <a:rPr kumimoji="1" lang="en-US" altLang="zh-CN" sz="2000" b="1" dirty="0" smtClean="0">
                <a:latin typeface="微软雅黑"/>
                <a:ea typeface="微软雅黑"/>
                <a:cs typeface="微软雅黑"/>
              </a:rPr>
              <a:t> migrate</a:t>
            </a:r>
            <a:endParaRPr kumimoji="1" lang="zh-CN" altLang="en-US" sz="20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98861" y="4438043"/>
            <a:ext cx="3148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2000" b="1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./</a:t>
            </a:r>
            <a:r>
              <a:rPr lang="en-US" altLang="zh-CN" dirty="0" err="1"/>
              <a:t>manage.py</a:t>
            </a:r>
            <a:r>
              <a:rPr lang="en-US" altLang="zh-CN" dirty="0"/>
              <a:t> </a:t>
            </a:r>
            <a:r>
              <a:rPr lang="en-US" altLang="zh-CN" dirty="0" err="1"/>
              <a:t>inspectdb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4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列模式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015" y="1942530"/>
            <a:ext cx="7837235" cy="418363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常用的编辑器都有列模式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Sublime/</a:t>
            </a:r>
            <a:r>
              <a:rPr kumimoji="1" lang="en-US" altLang="zh-CN" dirty="0" err="1" smtClean="0"/>
              <a:t>TextMate</a:t>
            </a:r>
            <a:r>
              <a:rPr kumimoji="1" lang="en-US" altLang="zh-CN" dirty="0" smtClean="0"/>
              <a:t>/Notepad++/vim/</a:t>
            </a:r>
            <a:r>
              <a:rPr kumimoji="1" lang="en-US" altLang="zh-CN" dirty="0" err="1" smtClean="0"/>
              <a:t>emacs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Eclipse/idea/word/</a:t>
            </a:r>
          </a:p>
          <a:p>
            <a:r>
              <a:rPr kumimoji="1" lang="zh-CN" altLang="en-US" dirty="0" smtClean="0"/>
              <a:t>按列编辑文本</a:t>
            </a:r>
            <a:endParaRPr kumimoji="1" lang="en-US" altLang="zh-CN" dirty="0" smtClean="0"/>
          </a:p>
          <a:p>
            <a:r>
              <a:rPr kumimoji="1" lang="zh-CN" altLang="en-US" dirty="0" smtClean="0"/>
              <a:t>按列粘贴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TextMate</a:t>
            </a:r>
            <a:r>
              <a:rPr kumimoji="1" lang="en-US" altLang="zh-CN" dirty="0" smtClean="0"/>
              <a:t>: Alt</a:t>
            </a:r>
          </a:p>
          <a:p>
            <a:r>
              <a:rPr kumimoji="1" lang="en-US" altLang="zh-CN" dirty="0" smtClean="0"/>
              <a:t>Notepad++: Alt + Mouse select</a:t>
            </a:r>
          </a:p>
          <a:p>
            <a:r>
              <a:rPr kumimoji="1" lang="en-US" altLang="zh-CN" dirty="0" smtClean="0"/>
              <a:t>VIM: Ctrl + V, Shift + 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, Esc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1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反思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826137"/>
            <a:ext cx="8574087" cy="1128852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 smtClean="0"/>
              <a:t>为什么要通过人工去拷贝、列模式粘贴来生成</a:t>
            </a:r>
            <a:r>
              <a:rPr kumimoji="1" lang="en-US" altLang="zh-CN" dirty="0" smtClean="0"/>
              <a:t>model/</a:t>
            </a:r>
            <a:r>
              <a:rPr kumimoji="1" lang="zh-CN" altLang="en-US" dirty="0" smtClean="0"/>
              <a:t>数据库表</a:t>
            </a:r>
            <a:r>
              <a:rPr kumimoji="1" lang="en-US" altLang="zh-CN" dirty="0" err="1" smtClean="0"/>
              <a:t>sql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定义一个</a:t>
            </a:r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结构，编写工具自动生成</a:t>
            </a:r>
            <a:r>
              <a:rPr kumimoji="1" lang="en-US" altLang="zh-CN" dirty="0" smtClean="0"/>
              <a:t>model/</a:t>
            </a:r>
            <a:r>
              <a:rPr kumimoji="1" lang="en-US" altLang="zh-CN" dirty="0" err="1" smtClean="0"/>
              <a:t>sql</a:t>
            </a:r>
            <a:r>
              <a:rPr kumimoji="1" lang="zh-CN" altLang="en-US" dirty="0" smtClean="0"/>
              <a:t>如何？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3009046"/>
            <a:ext cx="3927002" cy="3721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7" y="3397746"/>
            <a:ext cx="2794000" cy="876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70421" y="4706898"/>
            <a:ext cx="5035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从</a:t>
            </a:r>
            <a:r>
              <a:rPr kumimoji="1" lang="en-US" altLang="zh-CN" sz="2000" dirty="0" err="1" smtClean="0">
                <a:latin typeface="微软雅黑"/>
                <a:ea typeface="微软雅黑"/>
                <a:cs typeface="微软雅黑"/>
              </a:rPr>
              <a:t>Json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结构的定义，自动生成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model, </a:t>
            </a:r>
            <a:r>
              <a:rPr kumimoji="1" lang="en-US" altLang="zh-CN" sz="2000" dirty="0" err="1" smtClean="0">
                <a:latin typeface="微软雅黑"/>
                <a:ea typeface="微软雅黑"/>
                <a:cs typeface="微软雅黑"/>
              </a:rPr>
              <a:t>sql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原本需要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30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分钟的开发，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分钟搞定！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2922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自增键、外键引用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886702"/>
            <a:ext cx="7076747" cy="815406"/>
          </a:xfrm>
        </p:spPr>
        <p:txBody>
          <a:bodyPr>
            <a:noAutofit/>
          </a:bodyPr>
          <a:lstStyle/>
          <a:p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通常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Model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中不用定义自增键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err="1" smtClean="0">
                <a:latin typeface="微软雅黑"/>
                <a:ea typeface="微软雅黑"/>
                <a:cs typeface="微软雅黑"/>
              </a:rPr>
              <a:t>ForeignKey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定义以后，在添加、修改的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form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中，可以选择依赖的实例</a:t>
            </a:r>
            <a:endParaRPr kumimoji="1"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28" y="2928740"/>
            <a:ext cx="8280183" cy="1488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3" y="4948959"/>
            <a:ext cx="6629400" cy="1193800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H="1">
            <a:off x="435799" y="3822798"/>
            <a:ext cx="74709" cy="1126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88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</a:t>
            </a:r>
            <a:r>
              <a:rPr kumimoji="1" lang="en-US" altLang="zh-CN" dirty="0" err="1" smtClean="0"/>
              <a:t>erbose_name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5" y="1930078"/>
            <a:ext cx="8872288" cy="22204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345" y="4295980"/>
            <a:ext cx="5224690" cy="2449952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H="1">
            <a:off x="5727646" y="3250001"/>
            <a:ext cx="286382" cy="2976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496" y="4856327"/>
            <a:ext cx="322290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verbose_name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用于字段名的显示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若</a:t>
            </a:r>
            <a:r>
              <a:rPr kumimoji="1" lang="en-US" altLang="zh-CN" dirty="0" err="1" smtClean="0"/>
              <a:t>empno</a:t>
            </a:r>
            <a:r>
              <a:rPr kumimoji="1" lang="zh-CN" altLang="en-US" dirty="0" smtClean="0"/>
              <a:t>未定义</a:t>
            </a:r>
            <a:r>
              <a:rPr kumimoji="1" lang="en-US" altLang="zh-CN" dirty="0" err="1" smtClean="0"/>
              <a:t>verbose_name</a:t>
            </a:r>
            <a:r>
              <a:rPr kumimoji="1" lang="en-US" altLang="zh-CN" dirty="0" smtClean="0"/>
              <a:t>,</a:t>
            </a:r>
          </a:p>
          <a:p>
            <a:r>
              <a:rPr kumimoji="1" lang="zh-CN" altLang="en-US" dirty="0" smtClean="0"/>
              <a:t>页面上会显示</a:t>
            </a:r>
            <a:r>
              <a:rPr kumimoji="1" lang="en-US" altLang="zh-CN" dirty="0" smtClean="0"/>
              <a:t>”</a:t>
            </a:r>
            <a:r>
              <a:rPr kumimoji="1" lang="en-US" altLang="zh-CN" dirty="0" err="1" smtClean="0"/>
              <a:t>empno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不显示“工号</a:t>
            </a:r>
            <a:r>
              <a:rPr kumimoji="1" lang="en-US" altLang="zh-CN" dirty="0" smtClean="0"/>
              <a:t>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92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背景</a:t>
            </a:r>
            <a:endParaRPr kumimoji="1"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Django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简介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实例演示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如何支持移动端访问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如何控制权限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如何搭建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Rest Service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9599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默认列表展示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898316"/>
            <a:ext cx="7076747" cy="864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zh-CN" altLang="en-US" dirty="0" smtClean="0"/>
              <a:t>默认的列表展示</a:t>
            </a:r>
            <a:r>
              <a:rPr kumimoji="1" lang="en-US" altLang="zh-CN" dirty="0" smtClean="0"/>
              <a:t> – Holiday object</a:t>
            </a:r>
            <a:r>
              <a:rPr kumimoji="1" lang="zh-CN" altLang="en-US" dirty="0" smtClean="0"/>
              <a:t>是什么鬼？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希望展示出来日期，假期类型，备注，创建者几个字段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3" y="3055345"/>
            <a:ext cx="8609263" cy="33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定制列表展示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767" y="4238352"/>
            <a:ext cx="8226431" cy="547543"/>
          </a:xfrm>
        </p:spPr>
        <p:txBody>
          <a:bodyPr>
            <a:normAutofit/>
          </a:bodyPr>
          <a:lstStyle/>
          <a:p>
            <a:r>
              <a:rPr kumimoji="1" lang="zh-CN" altLang="en-US" sz="1800" b="1" dirty="0" smtClean="0"/>
              <a:t>这样的列表展示如何实现？只需要指定</a:t>
            </a:r>
            <a:r>
              <a:rPr kumimoji="1" lang="en-US" altLang="zh-CN" sz="1800" b="1" dirty="0" err="1" smtClean="0"/>
              <a:t>list_display</a:t>
            </a:r>
            <a:r>
              <a:rPr kumimoji="1" lang="zh-CN" altLang="en-US" sz="1800" b="1" dirty="0" smtClean="0"/>
              <a:t>即可。</a:t>
            </a:r>
            <a:endParaRPr kumimoji="1" lang="zh-CN" altLang="en-US" sz="1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50" y="1881374"/>
            <a:ext cx="7914103" cy="21692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0" y="4785895"/>
            <a:ext cx="5664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0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</a:t>
            </a:r>
            <a:r>
              <a:rPr kumimoji="1" lang="en-US" altLang="zh-CN" dirty="0" smtClean="0"/>
              <a:t>odel</a:t>
            </a:r>
            <a:r>
              <a:rPr kumimoji="1" lang="zh-CN" altLang="en-US" dirty="0" smtClean="0"/>
              <a:t>中定义选择项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413000"/>
            <a:ext cx="9017000" cy="914400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127000" y="3619500"/>
            <a:ext cx="7076747" cy="2506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GENDER_CHOICES=((1,'Male'),(0,'Female'),)   </a:t>
            </a:r>
          </a:p>
          <a:p>
            <a:pPr marL="0" indent="0">
              <a:buNone/>
            </a:pPr>
            <a:r>
              <a:rPr lang="en-US" altLang="zh-CN" sz="1600" dirty="0" err="1"/>
              <a:t>user_gender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models.IntegerField</a:t>
            </a:r>
            <a:r>
              <a:rPr lang="en-US" altLang="zh-CN" sz="1600" dirty="0"/>
              <a:t>(choices=</a:t>
            </a:r>
            <a:r>
              <a:rPr lang="en-US" altLang="zh-CN" sz="1600" dirty="0" err="1"/>
              <a:t>GENDER_CHOICES,default</a:t>
            </a:r>
            <a:r>
              <a:rPr lang="en-US" altLang="zh-CN" sz="1600" dirty="0"/>
              <a:t>=1) 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6672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搜索与过滤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50" y="1762966"/>
            <a:ext cx="6680200" cy="39232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372" y="5686258"/>
            <a:ext cx="457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如何实现图中的</a:t>
            </a:r>
            <a:r>
              <a:rPr kumimoji="1" lang="en-US" altLang="zh-CN" dirty="0" smtClean="0"/>
              <a:t>Search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Filter</a:t>
            </a:r>
            <a:r>
              <a:rPr kumimoji="1" lang="zh-CN" altLang="en-US" dirty="0" smtClean="0"/>
              <a:t>功能？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Search:</a:t>
            </a:r>
            <a:r>
              <a:rPr kumimoji="1" lang="zh-CN" altLang="en-US" dirty="0" smtClean="0"/>
              <a:t>按照某些指定字段的内容进行搜索</a:t>
            </a:r>
            <a:endParaRPr kumimoji="1" lang="en-US" altLang="zh-CN" dirty="0" smtClean="0"/>
          </a:p>
          <a:p>
            <a:r>
              <a:rPr kumimoji="1" lang="en-US" altLang="zh-CN" dirty="0" smtClean="0"/>
              <a:t>Filter</a:t>
            </a:r>
            <a:r>
              <a:rPr kumimoji="1" lang="zh-CN" altLang="en-US" dirty="0" smtClean="0"/>
              <a:t>：按照数据库中的数据进行统计筛选</a:t>
            </a:r>
            <a:r>
              <a:rPr kumimoji="1" lang="en-US" altLang="zh-CN" dirty="0" smtClean="0"/>
              <a:t/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11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搜索与过滤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895" y="2133601"/>
            <a:ext cx="8390355" cy="2826084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class </a:t>
            </a:r>
            <a:r>
              <a:rPr kumimoji="1" lang="en-US" altLang="zh-CN" sz="1800" dirty="0" err="1"/>
              <a:t>EmployeeAdmin</a:t>
            </a:r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admin.ModelAdmin</a:t>
            </a:r>
            <a:r>
              <a:rPr kumimoji="1" lang="en-US" altLang="zh-CN" sz="1800" dirty="0"/>
              <a:t>)</a:t>
            </a:r>
            <a:r>
              <a:rPr kumimoji="1" lang="en-US" altLang="zh-CN" sz="1800" dirty="0" smtClean="0"/>
              <a:t>:</a:t>
            </a:r>
          </a:p>
          <a:p>
            <a:pPr marL="0" indent="0">
              <a:buNone/>
            </a:pPr>
            <a:r>
              <a:rPr kumimoji="1" lang="en-US" altLang="zh-CN" sz="1800" dirty="0"/>
              <a:t> </a:t>
            </a:r>
            <a:r>
              <a:rPr kumimoji="1" lang="en-US" altLang="zh-CN" sz="1800" dirty="0" smtClean="0"/>
              <a:t>           </a:t>
            </a:r>
            <a:r>
              <a:rPr kumimoji="1" lang="en-US" altLang="zh-CN" sz="1800" dirty="0" err="1" smtClean="0">
                <a:solidFill>
                  <a:srgbClr val="0000FF"/>
                </a:solidFill>
              </a:rPr>
              <a:t>list_filter</a:t>
            </a:r>
            <a:r>
              <a:rPr kumimoji="1" lang="en-US" altLang="zh-CN" sz="18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1800" dirty="0">
                <a:solidFill>
                  <a:srgbClr val="0000FF"/>
                </a:solidFill>
              </a:rPr>
              <a:t>= ('office_city','status','dept1','emptype','position',)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solidFill>
                  <a:srgbClr val="0000FF"/>
                </a:solidFill>
              </a:rPr>
              <a:t>            </a:t>
            </a:r>
            <a:r>
              <a:rPr kumimoji="1" lang="en-US" altLang="zh-CN" sz="1800" dirty="0" err="1" smtClean="0">
                <a:solidFill>
                  <a:srgbClr val="0000FF"/>
                </a:solidFill>
              </a:rPr>
              <a:t>search_fields</a:t>
            </a:r>
            <a:r>
              <a:rPr kumimoji="1" lang="en-US" altLang="zh-CN" sz="18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1800" dirty="0">
                <a:solidFill>
                  <a:srgbClr val="0000FF"/>
                </a:solidFill>
              </a:rPr>
              <a:t>= ('empno','</a:t>
            </a:r>
            <a:r>
              <a:rPr kumimoji="1" lang="en-US" altLang="zh-CN" sz="1800" dirty="0" err="1">
                <a:solidFill>
                  <a:srgbClr val="0000FF"/>
                </a:solidFill>
              </a:rPr>
              <a:t>name','email','</a:t>
            </a:r>
            <a:r>
              <a:rPr kumimoji="1" lang="en-US" altLang="zh-CN" sz="1800" dirty="0" err="1" smtClean="0">
                <a:solidFill>
                  <a:srgbClr val="0000FF"/>
                </a:solidFill>
              </a:rPr>
              <a:t>mobile</a:t>
            </a:r>
            <a:r>
              <a:rPr kumimoji="1" lang="en-US" altLang="zh-CN" sz="1800" dirty="0" smtClean="0">
                <a:solidFill>
                  <a:srgbClr val="0000FF"/>
                </a:solidFill>
              </a:rPr>
              <a:t>’,)</a:t>
            </a:r>
            <a:endParaRPr kumimoji="1" lang="en-US" altLang="zh-CN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kumimoji="1" lang="zh-CN" altLang="en-US" sz="1800" dirty="0" smtClean="0">
                <a:solidFill>
                  <a:srgbClr val="0000FF"/>
                </a:solidFill>
              </a:rPr>
              <a:t>指定可以进行过滤筛选的条件，搜索哪些字段；</a:t>
            </a:r>
            <a:endParaRPr kumimoji="1" lang="en-US" altLang="zh-CN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kumimoji="1" lang="zh-CN" altLang="en-US" sz="1800" dirty="0" smtClean="0">
                <a:solidFill>
                  <a:srgbClr val="0000FF"/>
                </a:solidFill>
              </a:rPr>
              <a:t>两行配置实现了前面一页图中的搜索、筛选过滤功能</a:t>
            </a:r>
            <a:endParaRPr kumimoji="1" lang="zh-CN" alt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85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完整的配置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6105" y="1933081"/>
            <a:ext cx="7802145" cy="20109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000" b="1" dirty="0" err="1" smtClean="0"/>
              <a:t>admin.py</a:t>
            </a:r>
            <a:r>
              <a:rPr kumimoji="1" lang="en-US" altLang="zh-CN" sz="2000" b="1" dirty="0" smtClean="0"/>
              <a:t> </a:t>
            </a:r>
            <a:r>
              <a:rPr kumimoji="1" lang="zh-CN" altLang="en-US" sz="2000" b="1" dirty="0" smtClean="0"/>
              <a:t>中配置的指定</a:t>
            </a:r>
            <a:endParaRPr kumimoji="1" lang="en-US" altLang="zh-CN" sz="2000" b="1" dirty="0" smtClean="0"/>
          </a:p>
          <a:p>
            <a:pPr>
              <a:buFont typeface="Wingdings" charset="2"/>
              <a:buChar char="l"/>
            </a:pPr>
            <a:r>
              <a:rPr kumimoji="1" lang="zh-CN" altLang="en-US" sz="1800" dirty="0" smtClean="0"/>
              <a:t>列表展示字段：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 err="1" smtClean="0"/>
              <a:t>list_display</a:t>
            </a:r>
            <a:endParaRPr kumimoji="1" lang="en-US" altLang="zh-CN" sz="1800" dirty="0" smtClean="0"/>
          </a:p>
          <a:p>
            <a:pPr>
              <a:buFont typeface="Wingdings" charset="2"/>
              <a:buChar char="l"/>
            </a:pPr>
            <a:r>
              <a:rPr kumimoji="1" lang="zh-CN" altLang="en-US" sz="1800" dirty="0" smtClean="0"/>
              <a:t>搜索字段</a:t>
            </a:r>
            <a:r>
              <a:rPr kumimoji="1" lang="en-US" altLang="zh-CN" sz="1800" dirty="0" smtClean="0"/>
              <a:t>: </a:t>
            </a:r>
            <a:r>
              <a:rPr kumimoji="1" lang="en-US" altLang="zh-CN" sz="1800" dirty="0" err="1" smtClean="0"/>
              <a:t>search_fields</a:t>
            </a:r>
            <a:endParaRPr kumimoji="1" lang="en-US" altLang="zh-CN" sz="1800" dirty="0" smtClean="0"/>
          </a:p>
          <a:p>
            <a:pPr>
              <a:buFont typeface="Wingdings" charset="2"/>
              <a:buChar char="l"/>
            </a:pPr>
            <a:r>
              <a:rPr kumimoji="1" lang="zh-CN" altLang="en-US" sz="1800" dirty="0" smtClean="0"/>
              <a:t>筛选字段</a:t>
            </a:r>
            <a:r>
              <a:rPr kumimoji="1" lang="en-US" altLang="zh-CN" sz="1800" dirty="0" smtClean="0"/>
              <a:t>: </a:t>
            </a:r>
            <a:r>
              <a:rPr kumimoji="1" lang="en-US" altLang="zh-CN" sz="1800" dirty="0" err="1" smtClean="0"/>
              <a:t>list_filter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05" y="4224756"/>
            <a:ext cx="5778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68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定制添加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修改</a:t>
            </a:r>
            <a:r>
              <a:rPr kumimoji="1" lang="en-US" altLang="zh-CN" dirty="0" smtClean="0"/>
              <a:t>Form</a:t>
            </a:r>
            <a:r>
              <a:rPr kumimoji="1" lang="zh-CN" altLang="en-US" dirty="0" smtClean="0"/>
              <a:t>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1503" y="1745928"/>
            <a:ext cx="7076747" cy="1088189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/>
              <a:t> </a:t>
            </a:r>
            <a:r>
              <a:rPr kumimoji="1" lang="zh-CN" altLang="en-US" sz="2000" dirty="0" smtClean="0"/>
              <a:t>分组展示</a:t>
            </a:r>
            <a:r>
              <a:rPr kumimoji="1" lang="en-US" altLang="zh-CN" sz="2000" dirty="0" smtClean="0"/>
              <a:t>Form</a:t>
            </a:r>
            <a:r>
              <a:rPr kumimoji="1" lang="zh-CN" altLang="en-US" sz="2000" dirty="0" smtClean="0"/>
              <a:t>的不同内容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比如添加用户页面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1" y="2834117"/>
            <a:ext cx="3245851" cy="3288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334" y="2259267"/>
            <a:ext cx="4184065" cy="4478421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V="1">
            <a:off x="3689684" y="4919579"/>
            <a:ext cx="1029369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82737" y="44675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分组展示内容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15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Form</a:t>
            </a:r>
            <a:r>
              <a:rPr kumimoji="1" lang="zh-CN" altLang="en-US" dirty="0" smtClean="0"/>
              <a:t>内容分组展示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6" y="1831477"/>
            <a:ext cx="4184065" cy="44784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52" y="4390400"/>
            <a:ext cx="6082632" cy="22032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98737" y="2820737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内容较多时，分组展示：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按照“基本信息”，“合同信息”。。。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分组展示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25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背景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Django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简介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实例演示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如何支持移动端访问</a:t>
            </a:r>
            <a:endParaRPr kumimoji="1"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如何控制权限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如何搭建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Rest Service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9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支持移动端浏览器访问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292" y="2021532"/>
            <a:ext cx="5701791" cy="1875980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/>
              <a:t>bootstrap (responsive web)</a:t>
            </a:r>
          </a:p>
          <a:p>
            <a:pPr lvl="1"/>
            <a:r>
              <a:rPr kumimoji="1" lang="en-US" altLang="zh-CN" b="1" dirty="0" smtClean="0"/>
              <a:t>$pip </a:t>
            </a:r>
            <a:r>
              <a:rPr kumimoji="1" lang="en-US" altLang="zh-CN" b="1" dirty="0"/>
              <a:t>install </a:t>
            </a:r>
            <a:r>
              <a:rPr kumimoji="1" lang="en-US" altLang="zh-CN" b="1" dirty="0" err="1"/>
              <a:t>django</a:t>
            </a:r>
            <a:r>
              <a:rPr kumimoji="1" lang="en-US" altLang="zh-CN" b="1" dirty="0"/>
              <a:t>-admin-bootstrapped</a:t>
            </a:r>
            <a:endParaRPr kumimoji="1" lang="en-US" altLang="zh-CN" b="1" dirty="0" smtClean="0"/>
          </a:p>
          <a:p>
            <a:r>
              <a:rPr kumimoji="1" lang="en-US" altLang="zh-CN" dirty="0" err="1" smtClean="0"/>
              <a:t>setting.py</a:t>
            </a:r>
            <a:r>
              <a:rPr kumimoji="1" lang="en-US" altLang="zh-CN" dirty="0" smtClean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 err="1" smtClean="0"/>
              <a:t>nstalled_apps</a:t>
            </a:r>
            <a:r>
              <a:rPr kumimoji="1" lang="zh-CN" altLang="en-US" dirty="0" smtClean="0"/>
              <a:t>的最前面加</a:t>
            </a:r>
            <a:r>
              <a:rPr kumimoji="1" lang="en-US" altLang="zh-CN" dirty="0" smtClean="0"/>
              <a:t>:</a:t>
            </a:r>
          </a:p>
          <a:p>
            <a:pPr lvl="1"/>
            <a:r>
              <a:rPr kumimoji="1" lang="en-US" altLang="zh-CN" dirty="0" err="1" smtClean="0">
                <a:solidFill>
                  <a:srgbClr val="FF00FF"/>
                </a:solidFill>
              </a:rPr>
              <a:t>django_admin_bootstrapped</a:t>
            </a:r>
            <a:endParaRPr kumimoji="1" lang="en-US" altLang="zh-CN" dirty="0" smtClean="0">
              <a:solidFill>
                <a:srgbClr val="FF00FF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49" y="3144661"/>
            <a:ext cx="3848100" cy="3543300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>
            <a:off x="3025691" y="3897512"/>
            <a:ext cx="2415573" cy="672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9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分钟简介</a:t>
            </a:r>
            <a:r>
              <a:rPr kumimoji="1" lang="en-US" altLang="zh-CN" dirty="0"/>
              <a:t>:</a:t>
            </a:r>
            <a:endParaRPr kumimoji="1" lang="en-US" altLang="zh-CN" dirty="0" smtClean="0"/>
          </a:p>
          <a:p>
            <a:r>
              <a:rPr kumimoji="1" lang="en-US" altLang="zh-CN" dirty="0"/>
              <a:t>Web Development with Python and Django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22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Bootstrapped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15" y="1819662"/>
            <a:ext cx="3003008" cy="19782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70" y="3922326"/>
            <a:ext cx="7637380" cy="27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手机上访问的效果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3" y="1816100"/>
            <a:ext cx="3416256" cy="3504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46" y="1919037"/>
            <a:ext cx="3362604" cy="4497805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>
            <a:off x="3395577" y="3088104"/>
            <a:ext cx="2072105" cy="387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85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背景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Django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简介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实例演示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如何支持移动端访问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如何控制权限</a:t>
            </a:r>
            <a:endParaRPr kumimoji="1"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如何搭建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Rest Service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4176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权限控制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015" y="1839504"/>
            <a:ext cx="7837235" cy="1307015"/>
          </a:xfrm>
        </p:spPr>
        <p:txBody>
          <a:bodyPr/>
          <a:lstStyle/>
          <a:p>
            <a:r>
              <a:rPr kumimoji="1" lang="zh-CN" altLang="en-US" dirty="0" smtClean="0"/>
              <a:t>功能权限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自带的角色、权限控制（模块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@</a:t>
            </a:r>
            <a:r>
              <a:rPr kumimoji="1" lang="en-US" altLang="zh-CN" dirty="0" err="1" smtClean="0"/>
              <a:t>login_required</a:t>
            </a:r>
            <a:r>
              <a:rPr kumimoji="1" lang="en-US" altLang="zh-CN" dirty="0" smtClean="0"/>
              <a:t>, @</a:t>
            </a:r>
            <a:r>
              <a:rPr kumimoji="1" lang="en-US" altLang="zh-CN" dirty="0" err="1" smtClean="0"/>
              <a:t>permission_required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11" y="3146519"/>
            <a:ext cx="6139446" cy="1439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81" y="4732424"/>
            <a:ext cx="6117723" cy="2058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580" y="3983789"/>
            <a:ext cx="2687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/>
              <a:t>权限的定义：</a:t>
            </a:r>
            <a:endParaRPr kumimoji="1" lang="en-US" altLang="zh-CN" sz="1400" b="1" dirty="0" smtClean="0"/>
          </a:p>
          <a:p>
            <a:r>
              <a:rPr kumimoji="1" lang="en-US" altLang="zh-CN" sz="1400" b="1" dirty="0" smtClean="0"/>
              <a:t>&lt;</a:t>
            </a:r>
            <a:r>
              <a:rPr kumimoji="1" lang="en-US" altLang="zh-CN" sz="1400" b="1" dirty="0"/>
              <a:t>app label&gt;.&lt;</a:t>
            </a:r>
            <a:r>
              <a:rPr kumimoji="1" lang="en-US" altLang="zh-CN" sz="1400" b="1" dirty="0" err="1" smtClean="0"/>
              <a:t>perm_codename</a:t>
            </a:r>
            <a:r>
              <a:rPr kumimoji="1" lang="en-US" altLang="zh-CN" sz="1400" b="1" dirty="0" smtClean="0"/>
              <a:t>&gt;</a:t>
            </a:r>
          </a:p>
          <a:p>
            <a:endParaRPr kumimoji="1" lang="en-US" altLang="zh-CN" sz="1400" b="1" dirty="0"/>
          </a:p>
          <a:p>
            <a:r>
              <a:rPr kumimoji="1" lang="zh-CN" altLang="en-US" sz="1400" b="1" dirty="0" smtClean="0"/>
              <a:t>表示一个应用的某个模块权限；</a:t>
            </a:r>
            <a:endParaRPr kumimoji="1" lang="en-US" altLang="zh-CN" sz="1400" b="1" dirty="0" smtClean="0"/>
          </a:p>
          <a:p>
            <a:r>
              <a:rPr kumimoji="1" lang="zh-CN" altLang="en-US" sz="1400" b="1" dirty="0" smtClean="0"/>
              <a:t>如：</a:t>
            </a:r>
            <a:r>
              <a:rPr kumimoji="1" lang="en-US" altLang="zh-CN" sz="1400" b="1" dirty="0" smtClean="0"/>
              <a:t> </a:t>
            </a:r>
          </a:p>
          <a:p>
            <a:r>
              <a:rPr kumimoji="1" lang="en-US" altLang="zh-CN" sz="1400" b="1" dirty="0" err="1" smtClean="0"/>
              <a:t>attendence.add_holiday</a:t>
            </a:r>
            <a:endParaRPr kumimoji="1" lang="en-US" altLang="zh-CN" sz="1400" b="1" dirty="0" smtClean="0"/>
          </a:p>
          <a:p>
            <a:r>
              <a:rPr kumimoji="1" lang="en-US" altLang="zh-CN" sz="1400" b="1" dirty="0" err="1"/>
              <a:t>a</a:t>
            </a:r>
            <a:r>
              <a:rPr kumimoji="1" lang="en-US" altLang="zh-CN" sz="1400" b="1" dirty="0" err="1" smtClean="0"/>
              <a:t>ttendence.change_holiday</a:t>
            </a:r>
            <a:endParaRPr kumimoji="1" lang="en-US" altLang="zh-CN" sz="1400" b="1" dirty="0" smtClean="0"/>
          </a:p>
          <a:p>
            <a:r>
              <a:rPr kumimoji="1" lang="en-US" altLang="zh-CN" sz="1400" b="1" dirty="0" err="1"/>
              <a:t>a</a:t>
            </a:r>
            <a:r>
              <a:rPr kumimoji="1" lang="en-US" altLang="zh-CN" sz="1400" b="1" dirty="0" err="1" smtClean="0"/>
              <a:t>ttendence.delete_holiday</a:t>
            </a:r>
            <a:endParaRPr kumimoji="1"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8353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权限－数据权限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自定义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类的</a:t>
            </a:r>
            <a:r>
              <a:rPr lang="en-US" altLang="zh-CN" b="1" dirty="0" err="1"/>
              <a:t>get_queryset</a:t>
            </a:r>
            <a:r>
              <a:rPr lang="en-US" altLang="zh-CN" b="1" dirty="0"/>
              <a:t>()</a:t>
            </a:r>
            <a:r>
              <a:rPr lang="zh-CN" altLang="en-US" b="1" dirty="0"/>
              <a:t>方法，根据不同用户获取</a:t>
            </a:r>
            <a:r>
              <a:rPr lang="zh-CN" altLang="en-US" b="1" dirty="0" smtClean="0"/>
              <a:t>不同数据</a:t>
            </a:r>
            <a:endParaRPr lang="en-US" altLang="zh-CN" b="1" dirty="0" smtClean="0"/>
          </a:p>
          <a:p>
            <a:r>
              <a:rPr lang="zh-CN" altLang="en-US" b="1" dirty="0" smtClean="0"/>
              <a:t>对于</a:t>
            </a:r>
            <a:r>
              <a:rPr lang="zh-CN" altLang="en-US" b="1" dirty="0"/>
              <a:t>不同用户显示不同字段</a:t>
            </a:r>
            <a:r>
              <a:rPr lang="en-US" altLang="zh-CN" b="1" dirty="0"/>
              <a:t>/</a:t>
            </a:r>
            <a:r>
              <a:rPr lang="zh-CN" altLang="en-US" b="1" dirty="0"/>
              <a:t>只读字段 </a:t>
            </a:r>
            <a:r>
              <a:rPr lang="en-US" altLang="zh-CN" b="1" dirty="0"/>
              <a:t>(</a:t>
            </a:r>
            <a:r>
              <a:rPr lang="en-US" altLang="zh-CN" b="1" dirty="0" err="1"/>
              <a:t>get_fields</a:t>
            </a:r>
            <a:r>
              <a:rPr lang="en-US" altLang="zh-CN" b="1" dirty="0"/>
              <a:t>, </a:t>
            </a:r>
            <a:r>
              <a:rPr lang="en-US" altLang="zh-CN" b="1" dirty="0" err="1"/>
              <a:t>get_readonly_fields</a:t>
            </a:r>
            <a:r>
              <a:rPr lang="en-US" altLang="zh-CN" b="1" dirty="0"/>
              <a:t>)</a:t>
            </a:r>
            <a:endParaRPr lang="en-US" altLang="zh-CN" dirty="0"/>
          </a:p>
          <a:p>
            <a:pPr lvl="2"/>
            <a:r>
              <a:rPr lang="en-US" altLang="zh-CN" dirty="0" err="1"/>
              <a:t>ModelAdmin.get_readonly_fields</a:t>
            </a:r>
            <a:r>
              <a:rPr lang="en-US" altLang="zh-CN" b="1" dirty="0"/>
              <a:t>(</a:t>
            </a:r>
            <a:r>
              <a:rPr lang="en-US" altLang="zh-CN" b="1" i="1" dirty="0"/>
              <a:t>request</a:t>
            </a:r>
            <a:r>
              <a:rPr lang="en-US" altLang="zh-CN" b="1" dirty="0"/>
              <a:t>, </a:t>
            </a:r>
            <a:r>
              <a:rPr lang="en-US" altLang="zh-CN" b="1" i="1" dirty="0" err="1"/>
              <a:t>obj</a:t>
            </a:r>
            <a:r>
              <a:rPr lang="en-US" altLang="zh-CN" b="1" i="1" dirty="0"/>
              <a:t>=None</a:t>
            </a:r>
            <a:r>
              <a:rPr lang="en-US" altLang="zh-CN" b="1" dirty="0"/>
              <a:t>)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53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背景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Django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简介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实例演示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如何支持移动端访问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如何控制权限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如何搭建</a:t>
            </a:r>
            <a:r>
              <a:rPr kumimoji="1" lang="en-US" altLang="zh-CN" b="1" dirty="0" smtClean="0">
                <a:latin typeface="微软雅黑"/>
                <a:ea typeface="微软雅黑"/>
                <a:cs typeface="微软雅黑"/>
              </a:rPr>
              <a:t>Rest Service</a:t>
            </a:r>
            <a:endParaRPr kumimoji="1" lang="zh-CN" altLang="en-US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68335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Django REST service</a:t>
            </a:r>
            <a:endParaRPr kumimoji="1" lang="zh-CN" altLang="en-US" dirty="0"/>
          </a:p>
        </p:txBody>
      </p:sp>
      <p:pic>
        <p:nvPicPr>
          <p:cNvPr id="10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rcRect l="-46461" r="-46461"/>
          <a:stretch>
            <a:fillRect/>
          </a:stretch>
        </p:blipFill>
        <p:spPr>
          <a:xfrm>
            <a:off x="284163" y="2341667"/>
            <a:ext cx="8574087" cy="2751245"/>
          </a:xfrm>
        </p:spPr>
      </p:pic>
    </p:spTree>
    <p:extLst>
      <p:ext uri="{BB962C8B-B14F-4D97-AF65-F5344CB8AC3E}">
        <p14:creationId xmlns:p14="http://schemas.microsoft.com/office/powerpoint/2010/main" val="3708667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Install </a:t>
            </a:r>
            <a:r>
              <a:rPr kumimoji="1" lang="en-US" altLang="zh-CN" dirty="0" err="1" smtClean="0"/>
              <a:t>djangorestframework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195903"/>
          </a:xfrm>
        </p:spPr>
        <p:txBody>
          <a:bodyPr/>
          <a:lstStyle/>
          <a:p>
            <a:r>
              <a:rPr lang="en-US" altLang="zh-CN" dirty="0"/>
              <a:t>pip install </a:t>
            </a:r>
            <a:r>
              <a:rPr lang="en-US" altLang="zh-CN" dirty="0" err="1"/>
              <a:t>djangorestframework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pip </a:t>
            </a:r>
            <a:r>
              <a:rPr lang="en-US" altLang="zh-CN" dirty="0"/>
              <a:t>install markdown # Markdown support for the </a:t>
            </a:r>
            <a:r>
              <a:rPr lang="en-US" altLang="zh-CN" dirty="0" err="1"/>
              <a:t>browsable</a:t>
            </a:r>
            <a:r>
              <a:rPr lang="en-US" altLang="zh-CN" dirty="0"/>
              <a:t> API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pip </a:t>
            </a:r>
            <a:r>
              <a:rPr lang="en-US" altLang="zh-CN" dirty="0"/>
              <a:t>install </a:t>
            </a:r>
            <a:r>
              <a:rPr lang="en-US" altLang="zh-CN" dirty="0" err="1"/>
              <a:t>django</a:t>
            </a:r>
            <a:r>
              <a:rPr lang="en-US" altLang="zh-CN" dirty="0"/>
              <a:t>-filter # Filtering </a:t>
            </a:r>
            <a:r>
              <a:rPr lang="en-US" altLang="zh-CN" dirty="0" smtClean="0"/>
              <a:t>support</a:t>
            </a:r>
          </a:p>
          <a:p>
            <a:r>
              <a:rPr lang="en-US" altLang="zh-CN" dirty="0"/>
              <a:t>Add '</a:t>
            </a:r>
            <a:r>
              <a:rPr lang="en-US" altLang="zh-CN" dirty="0" err="1"/>
              <a:t>rest_framework</a:t>
            </a:r>
            <a:r>
              <a:rPr lang="en-US" altLang="zh-CN" dirty="0"/>
              <a:t>' to your INSTALLED_APPS </a:t>
            </a:r>
            <a:r>
              <a:rPr lang="en-US" altLang="zh-CN" dirty="0" smtClean="0"/>
              <a:t>setting</a:t>
            </a:r>
            <a:r>
              <a:rPr lang="en-US" altLang="zh-CN" dirty="0"/>
              <a:t>: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02" y="4905653"/>
            <a:ext cx="2692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7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8" y="2066573"/>
            <a:ext cx="8865403" cy="18007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8" y="4016785"/>
            <a:ext cx="8204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11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</a:t>
            </a:r>
            <a:r>
              <a:rPr kumimoji="1" lang="en-US" altLang="zh-CN" dirty="0" err="1" smtClean="0"/>
              <a:t>rls.py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056" y="1685329"/>
            <a:ext cx="8360195" cy="120356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Don't forget to make sure you've also added </a:t>
            </a:r>
            <a:r>
              <a:rPr lang="en-US" altLang="zh-CN" dirty="0" err="1"/>
              <a:t>rest_framework</a:t>
            </a:r>
            <a:r>
              <a:rPr lang="en-US" altLang="zh-CN" dirty="0"/>
              <a:t> to your INSTALLED_APPS. </a:t>
            </a:r>
          </a:p>
          <a:p>
            <a:r>
              <a:rPr lang="en-US" altLang="zh-CN" dirty="0"/>
              <a:t>We're ready to create our API now. Here's our project's root </a:t>
            </a:r>
            <a:r>
              <a:rPr lang="en-US" altLang="zh-CN" dirty="0" err="1"/>
              <a:t>urls.py</a:t>
            </a:r>
            <a:r>
              <a:rPr lang="en-US" altLang="zh-CN" dirty="0"/>
              <a:t> module: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61" y="2737498"/>
            <a:ext cx="5983602" cy="408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7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734" y="569327"/>
            <a:ext cx="8528516" cy="967840"/>
          </a:xfrm>
        </p:spPr>
        <p:txBody>
          <a:bodyPr/>
          <a:lstStyle/>
          <a:p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解决了什么问题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Loose coupling </a:t>
            </a:r>
            <a:r>
              <a:rPr lang="en-US" altLang="zh-CN" dirty="0" smtClean="0"/>
              <a:t> </a:t>
            </a:r>
            <a:r>
              <a:rPr lang="zh-CN" altLang="en-US" dirty="0" smtClean="0"/>
              <a:t>松耦合</a:t>
            </a:r>
            <a:endParaRPr lang="en-US" altLang="zh-CN" dirty="0"/>
          </a:p>
          <a:p>
            <a:r>
              <a:rPr lang="en-US" altLang="zh-CN" dirty="0"/>
              <a:t>Less code </a:t>
            </a:r>
            <a:r>
              <a:rPr lang="zh-CN" altLang="en-US" dirty="0" smtClean="0"/>
              <a:t>尽量少的代码</a:t>
            </a:r>
            <a:endParaRPr lang="en-US" altLang="zh-CN" dirty="0"/>
          </a:p>
          <a:p>
            <a:r>
              <a:rPr lang="en-US" altLang="zh-CN" dirty="0"/>
              <a:t>Quick development </a:t>
            </a:r>
            <a:r>
              <a:rPr lang="en-US" altLang="zh-CN" dirty="0" smtClean="0"/>
              <a:t> </a:t>
            </a:r>
            <a:r>
              <a:rPr lang="zh-CN" altLang="en-US" dirty="0" smtClean="0"/>
              <a:t>快速开发</a:t>
            </a:r>
            <a:endParaRPr lang="en-US" altLang="zh-CN" dirty="0"/>
          </a:p>
          <a:p>
            <a:r>
              <a:rPr lang="en-US" altLang="zh-CN" dirty="0" smtClean="0"/>
              <a:t>Don’t </a:t>
            </a:r>
            <a:r>
              <a:rPr lang="en-US" altLang="zh-CN" dirty="0"/>
              <a:t>repeat yourself (DRY)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12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Test </a:t>
            </a:r>
            <a:r>
              <a:rPr kumimoji="1" lang="en-US" altLang="zh-CN" dirty="0" err="1" smtClean="0"/>
              <a:t>django</a:t>
            </a:r>
            <a:r>
              <a:rPr kumimoji="1" lang="en-US" altLang="zh-CN" dirty="0" smtClean="0"/>
              <a:t> rest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/>
              <a:t>## </a:t>
            </a:r>
            <a:r>
              <a:rPr lang="en-US" altLang="zh-CN" dirty="0" err="1"/>
              <a:t>json</a:t>
            </a:r>
            <a:r>
              <a:rPr lang="en-US" altLang="zh-CN" dirty="0"/>
              <a:t> service </a:t>
            </a:r>
          </a:p>
          <a:p>
            <a:r>
              <a:rPr lang="en-US" altLang="zh-CN" dirty="0"/>
              <a:t>http://127.0.0.1:8000/ to browse </a:t>
            </a:r>
            <a:r>
              <a:rPr lang="en-US" altLang="zh-CN" dirty="0" err="1"/>
              <a:t>json</a:t>
            </a:r>
            <a:r>
              <a:rPr lang="en-US" altLang="zh-CN" dirty="0"/>
              <a:t> </a:t>
            </a:r>
            <a:r>
              <a:rPr lang="en-US" altLang="zh-CN" dirty="0" err="1"/>
              <a:t>apis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http://127.0.0.1:8000/users/ </a:t>
            </a:r>
          </a:p>
          <a:p>
            <a:r>
              <a:rPr lang="en-US" altLang="zh-CN" dirty="0"/>
              <a:t>http://127.0.0.1:8000/users/?format=</a:t>
            </a:r>
            <a:r>
              <a:rPr lang="en-US" altLang="zh-CN" dirty="0" err="1"/>
              <a:t>json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http://127.0.0.1:8000/admin for the admin site. 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http http://127.0.0.1:8000/snippets/ </a:t>
            </a:r>
            <a:r>
              <a:rPr lang="en-US" altLang="zh-CN" dirty="0" err="1"/>
              <a:t>Accept:application</a:t>
            </a:r>
            <a:r>
              <a:rPr lang="en-US" altLang="zh-CN" dirty="0"/>
              <a:t>/</a:t>
            </a:r>
            <a:r>
              <a:rPr lang="en-US" altLang="zh-CN" dirty="0" err="1"/>
              <a:t>json</a:t>
            </a:r>
            <a:r>
              <a:rPr lang="en-US" altLang="zh-CN" dirty="0"/>
              <a:t> </a:t>
            </a:r>
          </a:p>
          <a:p>
            <a:r>
              <a:rPr lang="en-US" altLang="zh-CN" dirty="0"/>
              <a:t># Request JSON</a:t>
            </a:r>
          </a:p>
          <a:p>
            <a:r>
              <a:rPr lang="en-US" altLang="zh-CN" dirty="0"/>
              <a:t>http http://127.0.0.1:8000/snippets/ </a:t>
            </a:r>
            <a:r>
              <a:rPr lang="en-US" altLang="zh-CN" dirty="0" err="1"/>
              <a:t>Accept:text</a:t>
            </a:r>
            <a:r>
              <a:rPr lang="en-US" altLang="zh-CN" dirty="0"/>
              <a:t>/html        </a:t>
            </a:r>
          </a:p>
          <a:p>
            <a:r>
              <a:rPr lang="en-US" altLang="zh-CN" dirty="0"/>
              <a:t># Request HTML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76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是什么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43748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高度抽象的</a:t>
            </a:r>
            <a:r>
              <a:rPr lang="en-US" altLang="zh-CN" dirty="0" smtClean="0"/>
              <a:t>Python </a:t>
            </a:r>
            <a:r>
              <a:rPr lang="en-US" altLang="zh-CN" dirty="0"/>
              <a:t>web framework </a:t>
            </a:r>
          </a:p>
          <a:p>
            <a:r>
              <a:rPr lang="zh-CN" altLang="en-US" dirty="0" smtClean="0"/>
              <a:t>鼓励快速开发，干净，实用的设计</a:t>
            </a:r>
            <a:endParaRPr lang="en-US" altLang="zh-CN" dirty="0" smtClean="0"/>
          </a:p>
          <a:p>
            <a:r>
              <a:rPr lang="zh-CN" altLang="en-US" dirty="0" smtClean="0"/>
              <a:t>是为有</a:t>
            </a:r>
            <a:r>
              <a:rPr lang="en-US" altLang="zh-CN" dirty="0" smtClean="0"/>
              <a:t> deadline</a:t>
            </a:r>
            <a:r>
              <a:rPr lang="zh-CN" altLang="en-US" dirty="0" smtClean="0"/>
              <a:t>的理想主义者准备的</a:t>
            </a:r>
            <a:endParaRPr lang="en-US" altLang="zh-CN" dirty="0"/>
          </a:p>
          <a:p>
            <a:r>
              <a:rPr lang="zh-CN" altLang="en-US" dirty="0" smtClean="0"/>
              <a:t>聚焦于自动化和</a:t>
            </a:r>
            <a:r>
              <a:rPr lang="en-US" altLang="zh-CN" dirty="0" smtClean="0"/>
              <a:t>DRY</a:t>
            </a:r>
            <a:r>
              <a:rPr lang="zh-CN" altLang="en-US" dirty="0" smtClean="0"/>
              <a:t>原则</a:t>
            </a:r>
            <a:endParaRPr lang="en-US" altLang="zh-CN" dirty="0" smtClean="0"/>
          </a:p>
          <a:p>
            <a:r>
              <a:rPr lang="zh-CN" altLang="en-US" dirty="0" smtClean="0"/>
              <a:t>广泛实用，大量的插件</a:t>
            </a:r>
            <a:endParaRPr lang="en-US" altLang="zh-CN" dirty="0" smtClean="0"/>
          </a:p>
          <a:p>
            <a:r>
              <a:rPr lang="en-US" altLang="zh-CN" b="1" dirty="0"/>
              <a:t>Django is a MTV framework </a:t>
            </a:r>
            <a:endParaRPr lang="en-US" altLang="zh-CN" dirty="0"/>
          </a:p>
          <a:p>
            <a:pPr lvl="1"/>
            <a:r>
              <a:rPr lang="en-US" altLang="zh-CN" dirty="0"/>
              <a:t>- Model (app/</a:t>
            </a:r>
            <a:r>
              <a:rPr lang="en-US" altLang="zh-CN" dirty="0" err="1"/>
              <a:t>models.py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- Template (app/templates/*.html) </a:t>
            </a:r>
          </a:p>
          <a:p>
            <a:pPr lvl="1"/>
            <a:r>
              <a:rPr lang="en-US" altLang="zh-CN" dirty="0"/>
              <a:t>- View (app/</a:t>
            </a:r>
            <a:r>
              <a:rPr lang="en-US" altLang="zh-CN" dirty="0" err="1"/>
              <a:t>views.py</a:t>
            </a:r>
            <a:r>
              <a:rPr lang="en-US" altLang="zh-CN" dirty="0"/>
              <a:t>)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63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包含哪些功能</a:t>
            </a:r>
            <a:r>
              <a:rPr kumimoji="1" lang="en-US" altLang="zh-CN" dirty="0" smtClean="0"/>
              <a:t>?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 smtClean="0"/>
              <a:t>MTV</a:t>
            </a:r>
            <a:r>
              <a:rPr kumimoji="1" lang="zh-CN" altLang="en-US" dirty="0" smtClean="0"/>
              <a:t>框架</a:t>
            </a:r>
            <a:endParaRPr kumimoji="1" lang="en-US" altLang="zh-CN" dirty="0" smtClean="0"/>
          </a:p>
          <a:p>
            <a:r>
              <a:rPr kumimoji="1" lang="en-US" altLang="zh-CN" dirty="0" smtClean="0"/>
              <a:t>ORM</a:t>
            </a:r>
          </a:p>
          <a:p>
            <a:r>
              <a:rPr kumimoji="1" lang="zh-CN" altLang="en-US" dirty="0" smtClean="0"/>
              <a:t>自动的</a:t>
            </a:r>
            <a:r>
              <a:rPr kumimoji="1" lang="en-US" altLang="zh-CN" dirty="0" smtClean="0"/>
              <a:t>Admin</a:t>
            </a:r>
            <a:r>
              <a:rPr kumimoji="1" lang="zh-CN" altLang="en-US" dirty="0" smtClean="0"/>
              <a:t>后台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模版系统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基于正则的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路由</a:t>
            </a:r>
            <a:endParaRPr kumimoji="1" lang="en-US" altLang="zh-CN" dirty="0" smtClean="0"/>
          </a:p>
          <a:p>
            <a:r>
              <a:rPr kumimoji="1" lang="zh-CN" altLang="en-US" dirty="0" smtClean="0"/>
              <a:t>缓存</a:t>
            </a:r>
            <a:endParaRPr kumimoji="1" lang="en-US" altLang="zh-CN" dirty="0" smtClean="0"/>
          </a:p>
          <a:p>
            <a:r>
              <a:rPr kumimoji="1" lang="zh-CN" altLang="en-US" dirty="0" smtClean="0"/>
              <a:t>国际化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命令行工具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41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二、</a:t>
            </a:r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726299" y="2212734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背景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en-US" altLang="zh-CN" b="1" dirty="0" smtClean="0">
                <a:latin typeface="微软雅黑"/>
                <a:ea typeface="微软雅黑"/>
                <a:cs typeface="微软雅黑"/>
              </a:rPr>
              <a:t>Django</a:t>
            </a: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简介</a:t>
            </a:r>
            <a:endParaRPr kumimoji="1"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实例演示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如何支持移动端访问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如何控制权限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如何搭建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Rest Service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1002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1688</TotalTime>
  <Words>1706</Words>
  <Application>Microsoft Macintosh PowerPoint</Application>
  <PresentationFormat>全屏显示(4:3)</PresentationFormat>
  <Paragraphs>340</Paragraphs>
  <Slides>60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光谱</vt:lpstr>
      <vt:lpstr>Django快速搭建跨平台管理后台</vt:lpstr>
      <vt:lpstr>自我介绍</vt:lpstr>
      <vt:lpstr>此次分享您可以了解到</vt:lpstr>
      <vt:lpstr>Agenda</vt:lpstr>
      <vt:lpstr>Python</vt:lpstr>
      <vt:lpstr>Django解决了什么问题?</vt:lpstr>
      <vt:lpstr>Django是什么?</vt:lpstr>
      <vt:lpstr>Django包含哪些功能?？</vt:lpstr>
      <vt:lpstr>二、Django简介</vt:lpstr>
      <vt:lpstr>Web应用组件</vt:lpstr>
      <vt:lpstr>Django 如何工作?</vt:lpstr>
      <vt:lpstr>Virtualenv创建项目</vt:lpstr>
      <vt:lpstr>依赖管理</vt:lpstr>
      <vt:lpstr>pip error</vt:lpstr>
      <vt:lpstr>激动人心的时刻</vt:lpstr>
      <vt:lpstr>数据库迁移</vt:lpstr>
      <vt:lpstr>生成的管理页面</vt:lpstr>
      <vt:lpstr>等等</vt:lpstr>
      <vt:lpstr>Django项目结构</vt:lpstr>
      <vt:lpstr>Django架构</vt:lpstr>
      <vt:lpstr>Django配置</vt:lpstr>
      <vt:lpstr>让我们来添加一个App</vt:lpstr>
      <vt:lpstr>settings.py</vt:lpstr>
      <vt:lpstr>Little about views</vt:lpstr>
      <vt:lpstr>Little about views</vt:lpstr>
      <vt:lpstr>URLs</vt:lpstr>
      <vt:lpstr>让我们来添加一个Model到管理台</vt:lpstr>
      <vt:lpstr>把model注册到admin管理台</vt:lpstr>
      <vt:lpstr>同步model到数据库</vt:lpstr>
      <vt:lpstr>PowerPoint 演示文稿</vt:lpstr>
      <vt:lpstr>以考勤系统为例：功能需求</vt:lpstr>
      <vt:lpstr>可用性需求</vt:lpstr>
      <vt:lpstr>设计</vt:lpstr>
      <vt:lpstr>一个项目的开发过程</vt:lpstr>
      <vt:lpstr>Model &lt;-&gt; Database 双向同步</vt:lpstr>
      <vt:lpstr>列模式</vt:lpstr>
      <vt:lpstr>反思</vt:lpstr>
      <vt:lpstr>自增键、外键引用</vt:lpstr>
      <vt:lpstr>verbose_name</vt:lpstr>
      <vt:lpstr>默认列表展示</vt:lpstr>
      <vt:lpstr>定制列表展示</vt:lpstr>
      <vt:lpstr>model中定义选择项</vt:lpstr>
      <vt:lpstr>搜索与过滤</vt:lpstr>
      <vt:lpstr>搜索与过滤</vt:lpstr>
      <vt:lpstr>完整的配置</vt:lpstr>
      <vt:lpstr>定制添加/修改Form页面</vt:lpstr>
      <vt:lpstr>Form内容分组展示</vt:lpstr>
      <vt:lpstr>PowerPoint 演示文稿</vt:lpstr>
      <vt:lpstr>支持移动端浏览器访问</vt:lpstr>
      <vt:lpstr>Bootstrapped</vt:lpstr>
      <vt:lpstr>手机上访问的效果</vt:lpstr>
      <vt:lpstr>PowerPoint 演示文稿</vt:lpstr>
      <vt:lpstr>权限控制</vt:lpstr>
      <vt:lpstr>权限－数据权限</vt:lpstr>
      <vt:lpstr>PowerPoint 演示文稿</vt:lpstr>
      <vt:lpstr>Django REST service</vt:lpstr>
      <vt:lpstr>Install djangorestframework</vt:lpstr>
      <vt:lpstr>PowerPoint 演示文稿</vt:lpstr>
      <vt:lpstr>urls.py</vt:lpstr>
      <vt:lpstr>Test django rest</vt:lpstr>
    </vt:vector>
  </TitlesOfParts>
  <Company>beyondlinux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Django快速搭建自适应管理后台</dc:title>
  <dc:creator>david euler</dc:creator>
  <cp:lastModifiedBy>david euler</cp:lastModifiedBy>
  <cp:revision>332</cp:revision>
  <dcterms:created xsi:type="dcterms:W3CDTF">2015-08-31T14:38:21Z</dcterms:created>
  <dcterms:modified xsi:type="dcterms:W3CDTF">2015-09-02T05:02:42Z</dcterms:modified>
</cp:coreProperties>
</file>